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4.xml" ContentType="application/vnd.openxmlformats-officedocument.presentationml.tags+xml"/>
  <Override PartName="/ppt/notesSlides/notesSlide1.xml" ContentType="application/vnd.openxmlformats-officedocument.presentationml.notesSlide+xml"/>
  <Override PartName="/ppt/tags/tag55.xml" ContentType="application/vnd.openxmlformats-officedocument.presentationml.tags+xml"/>
  <Override PartName="/ppt/notesSlides/notesSlide2.xml" ContentType="application/vnd.openxmlformats-officedocument.presentationml.notesSlide+xml"/>
  <Override PartName="/ppt/tags/tag56.xml" ContentType="application/vnd.openxmlformats-officedocument.presentationml.tags+xml"/>
  <Override PartName="/ppt/notesSlides/notesSlide3.xml" ContentType="application/vnd.openxmlformats-officedocument.presentationml.notesSlide+xml"/>
  <Override PartName="/ppt/tags/tag57.xml" ContentType="application/vnd.openxmlformats-officedocument.presentationml.tags+xml"/>
  <Override PartName="/ppt/notesSlides/notesSlide4.xml" ContentType="application/vnd.openxmlformats-officedocument.presentationml.notesSlide+xml"/>
  <Override PartName="/ppt/tags/tag58.xml" ContentType="application/vnd.openxmlformats-officedocument.presentationml.tags+xml"/>
  <Override PartName="/ppt/notesSlides/notesSlide5.xml" ContentType="application/vnd.openxmlformats-officedocument.presentationml.notesSlide+xml"/>
  <Override PartName="/ppt/tags/tag59.xml" ContentType="application/vnd.openxmlformats-officedocument.presentationml.tags+xml"/>
  <Override PartName="/ppt/notesSlides/notesSlide6.xml" ContentType="application/vnd.openxmlformats-officedocument.presentationml.notesSlide+xml"/>
  <Override PartName="/ppt/tags/tag60.xml" ContentType="application/vnd.openxmlformats-officedocument.presentationml.tags+xml"/>
  <Override PartName="/ppt/notesSlides/notesSlide7.xml" ContentType="application/vnd.openxmlformats-officedocument.presentationml.notesSlide+xml"/>
  <Override PartName="/ppt/tags/tag61.xml" ContentType="application/vnd.openxmlformats-officedocument.presentationml.tags+xml"/>
  <Override PartName="/ppt/notesSlides/notesSlide8.xml" ContentType="application/vnd.openxmlformats-officedocument.presentationml.notesSlide+xml"/>
  <Override PartName="/ppt/tags/tag62.xml" ContentType="application/vnd.openxmlformats-officedocument.presentationml.tags+xml"/>
  <Override PartName="/ppt/notesSlides/notesSlide9.xml" ContentType="application/vnd.openxmlformats-officedocument.presentationml.notesSlide+xml"/>
  <Override PartName="/ppt/tags/tag63.xml" ContentType="application/vnd.openxmlformats-officedocument.presentationml.tags+xml"/>
  <Override PartName="/ppt/notesSlides/notesSlide10.xml" ContentType="application/vnd.openxmlformats-officedocument.presentationml.notesSlide+xml"/>
  <Override PartName="/ppt/tags/tag64.xml" ContentType="application/vnd.openxmlformats-officedocument.presentationml.tags+xml"/>
  <Override PartName="/ppt/notesSlides/notesSlide1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12.xml" ContentType="application/vnd.openxmlformats-officedocument.presentationml.notesSlide+xml"/>
  <Override PartName="/ppt/tags/tag67.xml" ContentType="application/vnd.openxmlformats-officedocument.presentationml.tags+xml"/>
  <Override PartName="/ppt/notesSlides/notesSlide13.xml" ContentType="application/vnd.openxmlformats-officedocument.presentationml.notesSlide+xml"/>
  <Override PartName="/ppt/tags/tag68.xml" ContentType="application/vnd.openxmlformats-officedocument.presentationml.tags+xml"/>
  <Override PartName="/ppt/notesSlides/notesSlide14.xml" ContentType="application/vnd.openxmlformats-officedocument.presentationml.notesSlide+xml"/>
  <Override PartName="/ppt/tags/tag69.xml" ContentType="application/vnd.openxmlformats-officedocument.presentationml.tags+xml"/>
  <Override PartName="/ppt/notesSlides/notesSlide15.xml" ContentType="application/vnd.openxmlformats-officedocument.presentationml.notesSlide+xml"/>
  <Override PartName="/ppt/tags/tag70.xml" ContentType="application/vnd.openxmlformats-officedocument.presentationml.tags+xml"/>
  <Override PartName="/ppt/notesSlides/notesSlide16.xml" ContentType="application/vnd.openxmlformats-officedocument.presentationml.notesSlide+xml"/>
  <Override PartName="/ppt/tags/tag71.xml" ContentType="application/vnd.openxmlformats-officedocument.presentationml.tags+xml"/>
  <Override PartName="/ppt/notesSlides/notesSlide17.xml" ContentType="application/vnd.openxmlformats-officedocument.presentationml.notesSlide+xml"/>
  <Override PartName="/ppt/tags/tag72.xml" ContentType="application/vnd.openxmlformats-officedocument.presentationml.tags+xml"/>
  <Override PartName="/ppt/notesSlides/notesSlide18.xml" ContentType="application/vnd.openxmlformats-officedocument.presentationml.notesSlide+xml"/>
  <Override PartName="/ppt/tags/tag73.xml" ContentType="application/vnd.openxmlformats-officedocument.presentationml.tags+xml"/>
  <Override PartName="/ppt/notesSlides/notesSlide19.xml" ContentType="application/vnd.openxmlformats-officedocument.presentationml.notesSlide+xml"/>
  <Override PartName="/ppt/tags/tag74.xml" ContentType="application/vnd.openxmlformats-officedocument.presentationml.tags+xml"/>
  <Override PartName="/ppt/notesSlides/notesSlide20.xml" ContentType="application/vnd.openxmlformats-officedocument.presentationml.notesSlide+xml"/>
  <Override PartName="/ppt/tags/tag75.xml" ContentType="application/vnd.openxmlformats-officedocument.presentationml.tags+xml"/>
  <Override PartName="/ppt/notesSlides/notesSlide21.xml" ContentType="application/vnd.openxmlformats-officedocument.presentationml.notesSlide+xml"/>
  <Override PartName="/ppt/tags/tag76.xml" ContentType="application/vnd.openxmlformats-officedocument.presentationml.tags+xml"/>
  <Override PartName="/ppt/notesSlides/notesSlide22.xml" ContentType="application/vnd.openxmlformats-officedocument.presentationml.notesSlide+xml"/>
  <Override PartName="/ppt/tags/tag77.xml" ContentType="application/vnd.openxmlformats-officedocument.presentationml.tags+xml"/>
  <Override PartName="/ppt/notesSlides/notesSlide23.xml" ContentType="application/vnd.openxmlformats-officedocument.presentationml.notesSlide+xml"/>
  <Override PartName="/ppt/tags/tag78.xml" ContentType="application/vnd.openxmlformats-officedocument.presentationml.tags+xml"/>
  <Override PartName="/ppt/notesSlides/notesSlide24.xml" ContentType="application/vnd.openxmlformats-officedocument.presentationml.notesSlide+xml"/>
  <Override PartName="/ppt/tags/tag79.xml" ContentType="application/vnd.openxmlformats-officedocument.presentationml.tags+xml"/>
  <Override PartName="/ppt/notesSlides/notesSlide25.xml" ContentType="application/vnd.openxmlformats-officedocument.presentationml.notesSlide+xml"/>
  <Override PartName="/ppt/tags/tag80.xml" ContentType="application/vnd.openxmlformats-officedocument.presentationml.tags+xml"/>
  <Override PartName="/ppt/notesSlides/notesSlide26.xml" ContentType="application/vnd.openxmlformats-officedocument.presentationml.notesSlide+xml"/>
  <Override PartName="/ppt/tags/tag81.xml" ContentType="application/vnd.openxmlformats-officedocument.presentationml.tags+xml"/>
  <Override PartName="/ppt/notesSlides/notesSlide27.xml" ContentType="application/vnd.openxmlformats-officedocument.presentationml.notesSlide+xml"/>
  <Override PartName="/ppt/tags/tag82.xml" ContentType="application/vnd.openxmlformats-officedocument.presentationml.tags+xml"/>
  <Override PartName="/ppt/notesSlides/notesSlide28.xml" ContentType="application/vnd.openxmlformats-officedocument.presentationml.notesSlide+xml"/>
  <Override PartName="/ppt/tags/tag83.xml" ContentType="application/vnd.openxmlformats-officedocument.presentationml.tags+xml"/>
  <Override PartName="/ppt/notesSlides/notesSlide29.xml" ContentType="application/vnd.openxmlformats-officedocument.presentationml.notesSlide+xml"/>
  <Override PartName="/ppt/tags/tag84.xml" ContentType="application/vnd.openxmlformats-officedocument.presentationml.tags+xml"/>
  <Override PartName="/ppt/notesSlides/notesSlide30.xml" ContentType="application/vnd.openxmlformats-officedocument.presentationml.notesSlide+xml"/>
  <Override PartName="/ppt/tags/tag85.xml" ContentType="application/vnd.openxmlformats-officedocument.presentationml.tags+xml"/>
  <Override PartName="/ppt/notesSlides/notesSlide31.xml" ContentType="application/vnd.openxmlformats-officedocument.presentationml.notesSlide+xml"/>
  <Override PartName="/ppt/tags/tag86.xml" ContentType="application/vnd.openxmlformats-officedocument.presentationml.tags+xml"/>
  <Override PartName="/ppt/notesSlides/notesSlide32.xml" ContentType="application/vnd.openxmlformats-officedocument.presentationml.notesSlide+xml"/>
  <Override PartName="/ppt/tags/tag87.xml" ContentType="application/vnd.openxmlformats-officedocument.presentationml.tags+xml"/>
  <Override PartName="/ppt/notesSlides/notesSlide33.xml" ContentType="application/vnd.openxmlformats-officedocument.presentationml.notesSlide+xml"/>
  <Override PartName="/ppt/tags/tag88.xml" ContentType="application/vnd.openxmlformats-officedocument.presentationml.tags+xml"/>
  <Override PartName="/ppt/notesSlides/notesSlide34.xml" ContentType="application/vnd.openxmlformats-officedocument.presentationml.notesSlide+xml"/>
  <Override PartName="/ppt/tags/tag89.xml" ContentType="application/vnd.openxmlformats-officedocument.presentationml.tags+xml"/>
  <Override PartName="/ppt/notesSlides/notesSlide35.xml" ContentType="application/vnd.openxmlformats-officedocument.presentationml.notesSlide+xml"/>
  <Override PartName="/ppt/tags/tag90.xml" ContentType="application/vnd.openxmlformats-officedocument.presentationml.tags+xml"/>
  <Override PartName="/ppt/notesSlides/notesSlide36.xml" ContentType="application/vnd.openxmlformats-officedocument.presentationml.notesSlide+xml"/>
  <Override PartName="/ppt/tags/tag91.xml" ContentType="application/vnd.openxmlformats-officedocument.presentationml.tags+xml"/>
  <Override PartName="/ppt/notesSlides/notesSlide37.xml" ContentType="application/vnd.openxmlformats-officedocument.presentationml.notesSlide+xml"/>
  <Override PartName="/ppt/tags/tag92.xml" ContentType="application/vnd.openxmlformats-officedocument.presentationml.tags+xml"/>
  <Override PartName="/ppt/notesSlides/notesSlide38.xml" ContentType="application/vnd.openxmlformats-officedocument.presentationml.notesSlide+xml"/>
  <Override PartName="/ppt/tags/tag93.xml" ContentType="application/vnd.openxmlformats-officedocument.presentationml.tags+xml"/>
  <Override PartName="/ppt/notesSlides/notesSlide39.xml" ContentType="application/vnd.openxmlformats-officedocument.presentationml.notesSlide+xml"/>
  <Override PartName="/ppt/tags/tag94.xml" ContentType="application/vnd.openxmlformats-officedocument.presentationml.tags+xml"/>
  <Override PartName="/ppt/notesSlides/notesSlide40.xml" ContentType="application/vnd.openxmlformats-officedocument.presentationml.notesSlide+xml"/>
  <Override PartName="/ppt/tags/tag95.xml" ContentType="application/vnd.openxmlformats-officedocument.presentationml.tags+xml"/>
  <Override PartName="/ppt/notesSlides/notesSlide41.xml" ContentType="application/vnd.openxmlformats-officedocument.presentationml.notesSlide+xml"/>
  <Override PartName="/ppt/tags/tag96.xml" ContentType="application/vnd.openxmlformats-officedocument.presentationml.tags+xml"/>
  <Override PartName="/ppt/notesSlides/notesSlide42.xml" ContentType="application/vnd.openxmlformats-officedocument.presentationml.notesSlide+xml"/>
  <Override PartName="/ppt/tags/tag97.xml" ContentType="application/vnd.openxmlformats-officedocument.presentationml.tags+xml"/>
  <Override PartName="/ppt/notesSlides/notesSlide43.xml" ContentType="application/vnd.openxmlformats-officedocument.presentationml.notesSlide+xml"/>
  <Override PartName="/ppt/tags/tag98.xml" ContentType="application/vnd.openxmlformats-officedocument.presentationml.tags+xml"/>
  <Override PartName="/ppt/notesSlides/notesSlide44.xml" ContentType="application/vnd.openxmlformats-officedocument.presentationml.notesSlide+xml"/>
  <Override PartName="/ppt/tags/tag99.xml" ContentType="application/vnd.openxmlformats-officedocument.presentationml.tags+xml"/>
  <Override PartName="/ppt/notesSlides/notesSlide45.xml" ContentType="application/vnd.openxmlformats-officedocument.presentationml.notesSlide+xml"/>
  <Override PartName="/ppt/tags/tag100.xml" ContentType="application/vnd.openxmlformats-officedocument.presentationml.tags+xml"/>
  <Override PartName="/ppt/notesSlides/notesSlide46.xml" ContentType="application/vnd.openxmlformats-officedocument.presentationml.notesSlide+xml"/>
  <Override PartName="/ppt/tags/tag101.xml" ContentType="application/vnd.openxmlformats-officedocument.presentationml.tags+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4"/>
  </p:sldMasterIdLst>
  <p:notesMasterIdLst>
    <p:notesMasterId r:id="rId52"/>
  </p:notesMasterIdLst>
  <p:handoutMasterIdLst>
    <p:handoutMasterId r:id="rId53"/>
  </p:handoutMasterIdLst>
  <p:sldIdLst>
    <p:sldId id="317" r:id="rId5"/>
    <p:sldId id="840" r:id="rId6"/>
    <p:sldId id="364" r:id="rId7"/>
    <p:sldId id="370" r:id="rId8"/>
    <p:sldId id="321" r:id="rId9"/>
    <p:sldId id="322" r:id="rId10"/>
    <p:sldId id="323" r:id="rId11"/>
    <p:sldId id="324" r:id="rId12"/>
    <p:sldId id="325" r:id="rId13"/>
    <p:sldId id="373" r:id="rId14"/>
    <p:sldId id="327" r:id="rId15"/>
    <p:sldId id="331" r:id="rId16"/>
    <p:sldId id="617" r:id="rId17"/>
    <p:sldId id="334" r:id="rId18"/>
    <p:sldId id="618" r:id="rId19"/>
    <p:sldId id="619" r:id="rId20"/>
    <p:sldId id="620" r:id="rId21"/>
    <p:sldId id="330" r:id="rId22"/>
    <p:sldId id="621" r:id="rId23"/>
    <p:sldId id="332" r:id="rId24"/>
    <p:sldId id="366" r:id="rId25"/>
    <p:sldId id="348" r:id="rId26"/>
    <p:sldId id="349" r:id="rId27"/>
    <p:sldId id="642" r:id="rId28"/>
    <p:sldId id="885" r:id="rId29"/>
    <p:sldId id="636" r:id="rId30"/>
    <p:sldId id="624" r:id="rId31"/>
    <p:sldId id="884" r:id="rId32"/>
    <p:sldId id="345" r:id="rId33"/>
    <p:sldId id="622" r:id="rId34"/>
    <p:sldId id="371" r:id="rId35"/>
    <p:sldId id="358" r:id="rId36"/>
    <p:sldId id="359" r:id="rId37"/>
    <p:sldId id="644" r:id="rId38"/>
    <p:sldId id="645" r:id="rId39"/>
    <p:sldId id="646" r:id="rId40"/>
    <p:sldId id="647" r:id="rId41"/>
    <p:sldId id="648" r:id="rId42"/>
    <p:sldId id="649" r:id="rId43"/>
    <p:sldId id="623" r:id="rId44"/>
    <p:sldId id="883" r:id="rId45"/>
    <p:sldId id="368" r:id="rId46"/>
    <p:sldId id="652" r:id="rId47"/>
    <p:sldId id="313" r:id="rId48"/>
    <p:sldId id="314" r:id="rId49"/>
    <p:sldId id="369" r:id="rId50"/>
    <p:sldId id="315" r:id="rId51"/>
  </p:sldIdLst>
  <p:sldSz cx="12192000" cy="6858000"/>
  <p:notesSz cx="7772400" cy="10058400"/>
  <p:custDataLst>
    <p:tags r:id="rId54"/>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278C0919-EC10-499B-B967-56D588743C54}">
          <p14:sldIdLst>
            <p14:sldId id="317"/>
            <p14:sldId id="840"/>
            <p14:sldId id="364"/>
          </p14:sldIdLst>
        </p14:section>
        <p14:section name="Section 1: Introduction to cloud computing" id="{D3C7BA20-EEA2-4B7E-89FB-9655CB8E1C7B}">
          <p14:sldIdLst>
            <p14:sldId id="370"/>
            <p14:sldId id="321"/>
            <p14:sldId id="322"/>
            <p14:sldId id="323"/>
            <p14:sldId id="324"/>
            <p14:sldId id="325"/>
            <p14:sldId id="373"/>
            <p14:sldId id="327"/>
            <p14:sldId id="331"/>
            <p14:sldId id="617"/>
          </p14:sldIdLst>
        </p14:section>
        <p14:section name="Section 2: Advantages of cloud computing" id="{F871375A-C988-43A9-84C6-6C9837CB9B75}">
          <p14:sldIdLst>
            <p14:sldId id="334"/>
            <p14:sldId id="618"/>
            <p14:sldId id="619"/>
            <p14:sldId id="620"/>
            <p14:sldId id="330"/>
            <p14:sldId id="621"/>
            <p14:sldId id="332"/>
            <p14:sldId id="366"/>
          </p14:sldIdLst>
        </p14:section>
        <p14:section name="Section 3: Introduction to Amazon Web Services (AWS)" id="{5474F3BE-4FBC-4268-832F-6A76049428EE}">
          <p14:sldIdLst>
            <p14:sldId id="348"/>
            <p14:sldId id="349"/>
            <p14:sldId id="642"/>
            <p14:sldId id="885"/>
            <p14:sldId id="636"/>
            <p14:sldId id="624"/>
            <p14:sldId id="884"/>
            <p14:sldId id="345"/>
            <p14:sldId id="622"/>
          </p14:sldIdLst>
        </p14:section>
        <p14:section name="Section 4: Moving to the AWS Cloud – The AWS Cloud Adoption Framework (AWS CAF)" id="{D17533C1-724D-4703-8089-02B36B95017C}">
          <p14:sldIdLst>
            <p14:sldId id="371"/>
            <p14:sldId id="358"/>
            <p14:sldId id="359"/>
            <p14:sldId id="644"/>
            <p14:sldId id="645"/>
            <p14:sldId id="646"/>
            <p14:sldId id="647"/>
            <p14:sldId id="648"/>
            <p14:sldId id="649"/>
            <p14:sldId id="623"/>
          </p14:sldIdLst>
        </p14:section>
        <p14:section name="Wrap Up" id="{9FBCFEC2-64EB-4503-B960-F6DE5A1A742E}">
          <p14:sldIdLst>
            <p14:sldId id="883"/>
            <p14:sldId id="368"/>
            <p14:sldId id="652"/>
            <p14:sldId id="313"/>
            <p14:sldId id="314"/>
            <p14:sldId id="369"/>
            <p14:sldId id="31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9" clrIdx="0">
    <p:extLst>
      <p:ext uri="{19B8F6BF-5375-455C-9EA6-DF929625EA0E}">
        <p15:presenceInfo xmlns:p15="http://schemas.microsoft.com/office/powerpoint/2012/main" userId="S-1-5-21-1407069837-2091007605-538272213-31813507" providerId="AD"/>
      </p:ext>
    </p:extLst>
  </p:cmAuthor>
  <p:cmAuthor id="2" name="Raymond, Patty" initials="RP" lastIdx="2" clrIdx="1">
    <p:extLst>
      <p:ext uri="{19B8F6BF-5375-455C-9EA6-DF929625EA0E}">
        <p15:presenceInfo xmlns:p15="http://schemas.microsoft.com/office/powerpoint/2012/main" userId="S-1-5-21-1407069837-2091007605-538272213-293558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255B90-12D1-4304-9875-F9B9EDD63655}" v="3" dt="2022-05-19T17:47:52.020"/>
    <p1510:client id="{D75ED820-5CAB-4C49-80D2-8778E17CD6D9}" v="99" dt="2022-05-19T13:16:44.8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1" autoAdjust="0"/>
    <p:restoredTop sz="73684" autoAdjust="0"/>
  </p:normalViewPr>
  <p:slideViewPr>
    <p:cSldViewPr snapToGrid="0">
      <p:cViewPr varScale="1">
        <p:scale>
          <a:sx n="120" d="100"/>
          <a:sy n="120" d="100"/>
        </p:scale>
        <p:origin x="1812" y="96"/>
      </p:cViewPr>
      <p:guideLst/>
    </p:cSldViewPr>
  </p:slideViewPr>
  <p:notesTextViewPr>
    <p:cViewPr>
      <p:scale>
        <a:sx n="1" d="1"/>
        <a:sy n="1" d="1"/>
      </p:scale>
      <p:origin x="0" y="0"/>
    </p:cViewPr>
  </p:notesTextViewPr>
  <p:notesViewPr>
    <p:cSldViewPr snapToGrid="0">
      <p:cViewPr>
        <p:scale>
          <a:sx n="70" d="100"/>
          <a:sy n="70" d="100"/>
        </p:scale>
        <p:origin x="1776" y="-92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C71C26-B7E3-40D9-AFFC-56E1F3330FC0}"/>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354C10F-87CF-4634-B8A1-405F2079FC0A}"/>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87BC065-D7D7-4497-9D0A-D0D4CA488C61}" type="datetimeFigureOut">
              <a:rPr lang="en-US" smtClean="0"/>
              <a:t>12/5/2022</a:t>
            </a:fld>
            <a:endParaRPr lang="en-US" dirty="0"/>
          </a:p>
        </p:txBody>
      </p:sp>
      <p:sp>
        <p:nvSpPr>
          <p:cNvPr id="4" name="Footer Placeholder 3">
            <a:extLst>
              <a:ext uri="{FF2B5EF4-FFF2-40B4-BE49-F238E27FC236}">
                <a16:creationId xmlns:a16="http://schemas.microsoft.com/office/drawing/2014/main" id="{C12E5DC8-58CF-4AB2-B263-F2D72A48CB76}"/>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3017501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0EC29ED2-9DB7-4FC7-8D07-964CD0E5B663}" type="datetimeFigureOut">
              <a:rPr lang="en-US" smtClean="0"/>
              <a:t>12/5/2022</a:t>
            </a:fld>
            <a:endParaRPr lang="en-US" dirty="0"/>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B4B52809-B5B7-4F41-8876-28A8C75C3ECB}" type="slidenum">
              <a:rPr lang="en-US" smtClean="0"/>
              <a:t>‹#›</a:t>
            </a:fld>
            <a:endParaRPr lang="en-US" dirty="0"/>
          </a:p>
        </p:txBody>
      </p:sp>
    </p:spTree>
    <p:extLst>
      <p:ext uri="{BB962C8B-B14F-4D97-AF65-F5344CB8AC3E}">
        <p14:creationId xmlns:p14="http://schemas.microsoft.com/office/powerpoint/2010/main" val="336884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ws.amazon.com/what-is-cloud-computi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s://aws.amazon.com/outposts/" TargetMode="External"/><Relationship Id="rId3" Type="http://schemas.openxmlformats.org/officeDocument/2006/relationships/hyperlink" Target="https://aws.amazon.com/ec2/" TargetMode="External"/><Relationship Id="rId7" Type="http://schemas.openxmlformats.org/officeDocument/2006/relationships/hyperlink" Target="https://aws.amazon.com/batch/" TargetMode="External"/><Relationship Id="rId12" Type="http://schemas.openxmlformats.org/officeDocument/2006/relationships/hyperlink" Target="https://aws.amazon.com/vmware/"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aws.amazon.com/lightsail/" TargetMode="External"/><Relationship Id="rId11" Type="http://schemas.openxmlformats.org/officeDocument/2006/relationships/hyperlink" Target="https://aws.amazon.com/fargate/" TargetMode="External"/><Relationship Id="rId5" Type="http://schemas.openxmlformats.org/officeDocument/2006/relationships/hyperlink" Target="https://aws.amazon.com/elasticbeanstalk/" TargetMode="External"/><Relationship Id="rId10" Type="http://schemas.openxmlformats.org/officeDocument/2006/relationships/hyperlink" Target="https://aws.amazon.com/eks/" TargetMode="External"/><Relationship Id="rId4" Type="http://schemas.openxmlformats.org/officeDocument/2006/relationships/hyperlink" Target="https://aws.amazon.com/lambda/" TargetMode="External"/><Relationship Id="rId9" Type="http://schemas.openxmlformats.org/officeDocument/2006/relationships/hyperlink" Target="https://aws.amazon.com/ecs/"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ws.amazon.com/tool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youtube.com/watch?v=mZ5H8sn_2ZI&amp;feature=youtu.be" TargetMode="External"/><Relationship Id="rId7" Type="http://schemas.openxmlformats.org/officeDocument/2006/relationships/hyperlink" Target="https://aws.amazon.com/blogs/enterprise-strategy/6-strategies-for-migrating-applications-to-the-cloud/"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d1.awsstatic.com/whitepapers/aws_cloud_adoption_framework.pdf" TargetMode="External"/><Relationship Id="rId5" Type="http://schemas.openxmlformats.org/officeDocument/2006/relationships/hyperlink" Target="https://d1.awsstatic.com/whitepapers/aws-overview.pdf" TargetMode="External"/><Relationship Id="rId4" Type="http://schemas.openxmlformats.org/officeDocument/2006/relationships/hyperlink" Target="https://aws.amazon.com/what-is-aws/"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ws.amazon.com/what-is-cloud-computin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Welcome to Module 1: Cloud Concepts Overview.</a:t>
            </a:r>
          </a:p>
        </p:txBody>
      </p:sp>
      <p:sp>
        <p:nvSpPr>
          <p:cNvPr id="5" name="Slide Image Placeholder 4">
            <a:extLst>
              <a:ext uri="{FF2B5EF4-FFF2-40B4-BE49-F238E27FC236}">
                <a16:creationId xmlns:a16="http://schemas.microsoft.com/office/drawing/2014/main" id="{19C74322-B646-7FB5-90E5-25BADEF489D2}"/>
              </a:ext>
            </a:extLst>
          </p:cNvPr>
          <p:cNvSpPr>
            <a:spLocks noGrp="1" noRot="1" noChangeAspect="1"/>
          </p:cNvSpPr>
          <p:nvPr>
            <p:ph type="sldImg"/>
          </p:nvPr>
        </p:nvSpPr>
        <p:spPr/>
      </p:sp>
    </p:spTree>
    <p:extLst>
      <p:ext uri="{BB962C8B-B14F-4D97-AF65-F5344CB8AC3E}">
        <p14:creationId xmlns:p14="http://schemas.microsoft.com/office/powerpoint/2010/main" val="2154253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There are three main cloud service models. Each model represents a different part of the cloud computing stack and gives you a different level of control over your IT resources:</a:t>
            </a:r>
          </a:p>
          <a:p>
            <a:pPr marL="171450" indent="-171450">
              <a:buFont typeface="Arial" panose="020B0604020202020204" pitchFamily="34" charset="0"/>
              <a:buChar char="•"/>
            </a:pPr>
            <a:r>
              <a:rPr lang="en-US" b="1" dirty="0"/>
              <a:t>Infrastructure as a service (IaaS):</a:t>
            </a:r>
            <a:r>
              <a:rPr lang="en-US" dirty="0"/>
              <a:t> Services in this category are the basic building blocks for cloud IT and typically provide you with access to networking features, computers (virtual or on dedicated hardware), and data storage space. IaaS provides you with the highest level of flexibility and management control over your IT resources. It is the most similar to existing IT resources that many IT departments and developers are familiar with today.</a:t>
            </a:r>
          </a:p>
          <a:p>
            <a:pPr marL="171450" indent="-171450">
              <a:buFont typeface="Arial" panose="020B0604020202020204" pitchFamily="34" charset="0"/>
              <a:buChar char="•"/>
            </a:pPr>
            <a:r>
              <a:rPr lang="en-US" b="1" dirty="0"/>
              <a:t>Platform as a service (PaaS): </a:t>
            </a:r>
            <a:r>
              <a:rPr lang="en-US" dirty="0"/>
              <a:t>Services in this category reduce the need for you to manage the underlying infrastructure (usually hardware and operating systems) and enable you to focus on the deployment and management of your applications. </a:t>
            </a:r>
          </a:p>
          <a:p>
            <a:pPr marL="171450" indent="-171450">
              <a:buFont typeface="Arial" panose="020B0604020202020204" pitchFamily="34" charset="0"/>
              <a:buChar char="•"/>
            </a:pPr>
            <a:r>
              <a:rPr lang="en-US" b="1" dirty="0"/>
              <a:t>Software as a service (SaaS):</a:t>
            </a:r>
            <a:r>
              <a:rPr lang="en-US" dirty="0"/>
              <a:t> Services in this category provide you with a completed product that the service provider runs and manages. In most cases, software as a service refers to end-user applications. With a SaaS offering, you do not have to think about how the service is maintained or how the underlying infrastructure is managed. You need to think only about how you plan to use that particular piece of software. A common example of a SaaS application is web-based email, where you can send and receive email without managing feature additions to the email product or maintaining the servers and operating systems that the email program runs on.</a:t>
            </a:r>
          </a:p>
        </p:txBody>
      </p:sp>
      <p:sp>
        <p:nvSpPr>
          <p:cNvPr id="5" name="Slide Image Placeholder 4">
            <a:extLst>
              <a:ext uri="{FF2B5EF4-FFF2-40B4-BE49-F238E27FC236}">
                <a16:creationId xmlns:a16="http://schemas.microsoft.com/office/drawing/2014/main" id="{E8FF6089-AC39-78F1-7EE9-4EA51AC739C7}"/>
              </a:ext>
            </a:extLst>
          </p:cNvPr>
          <p:cNvSpPr>
            <a:spLocks noGrp="1" noRot="1" noChangeAspect="1"/>
          </p:cNvSpPr>
          <p:nvPr>
            <p:ph type="sldImg"/>
          </p:nvPr>
        </p:nvSpPr>
        <p:spPr/>
      </p:sp>
    </p:spTree>
    <p:extLst>
      <p:ext uri="{BB962C8B-B14F-4D97-AF65-F5344CB8AC3E}">
        <p14:creationId xmlns:p14="http://schemas.microsoft.com/office/powerpoint/2010/main" val="4179487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541837"/>
          </a:xfrm>
        </p:spPr>
        <p:txBody>
          <a:bodyPr/>
          <a:lstStyle/>
          <a:p>
            <a:r>
              <a:rPr lang="en-US" dirty="0"/>
              <a:t>There are three main cloud computing deployment models, which represent the cloud environments that your applications can be deployed in:</a:t>
            </a:r>
          </a:p>
          <a:p>
            <a:pPr marL="171450" indent="-171450">
              <a:buFont typeface="Arial" panose="020B0604020202020204" pitchFamily="34" charset="0"/>
              <a:buChar char="•"/>
            </a:pPr>
            <a:r>
              <a:rPr lang="en-US" b="1" dirty="0"/>
              <a:t>Cloud: </a:t>
            </a:r>
            <a:r>
              <a:rPr lang="en-US" dirty="0"/>
              <a:t>A cloud-based application is fully deployed in the cloud, and all parts of the application run in the cloud. Applications in the cloud have either been created in the cloud or have been migrated from an existing infrastructure to take advantage of </a:t>
            </a:r>
            <a:r>
              <a:rPr lang="en-US" dirty="0">
                <a:effectLst/>
                <a:ea typeface="Calibri" panose="020F0502020204030204" pitchFamily="34" charset="0"/>
                <a:cs typeface="Times New Roman" panose="02020603050405020304" pitchFamily="18" charset="0"/>
              </a:rPr>
              <a:t>the benefits of cloud computing (see </a:t>
            </a:r>
            <a:r>
              <a:rPr lang="en-US" u="sng" dirty="0">
                <a:solidFill>
                  <a:srgbClr val="0563C1"/>
                </a:solidFill>
                <a:effectLst/>
                <a:ea typeface="Calibri" panose="020F0502020204030204" pitchFamily="34" charset="0"/>
                <a:cs typeface="Times New Roman" panose="02020603050405020304" pitchFamily="18" charset="0"/>
                <a:hlinkClick r:id="rId3"/>
              </a:rPr>
              <a:t>https://aws.amazon.com/what-is-cloud-computing/</a:t>
            </a:r>
            <a:r>
              <a:rPr lang="en-US" dirty="0">
                <a:effectLst/>
                <a:ea typeface="Calibri" panose="020F0502020204030204" pitchFamily="34" charset="0"/>
                <a:cs typeface="Times New Roman" panose="02020603050405020304" pitchFamily="18" charset="0"/>
              </a:rPr>
              <a:t>). </a:t>
            </a:r>
            <a:r>
              <a:rPr lang="en-US" dirty="0"/>
              <a:t>Cloud-based applications can be built on low-level infrastructure pieces or they can use higher-level services that provide abstraction from the management, architecting, and scaling requirements of core infrastructure.</a:t>
            </a:r>
          </a:p>
          <a:p>
            <a:pPr marL="171450" indent="-171450">
              <a:buFont typeface="Arial" panose="020B0604020202020204" pitchFamily="34" charset="0"/>
              <a:buChar char="•"/>
            </a:pPr>
            <a:r>
              <a:rPr lang="en-US" b="1" dirty="0"/>
              <a:t>Hybrid: </a:t>
            </a:r>
            <a:r>
              <a:rPr lang="en-US" dirty="0"/>
              <a:t>A hybrid deployment is a way to connect infrastructure and applications between cloud-based resources and existing resources that are not located in the cloud. The most common method of hybrid deployment is between the cloud and existing on-premises infrastructure. This model enables an organization to extend and grow their infrastructure into the cloud while connecting cloud resources to internal systems. </a:t>
            </a:r>
          </a:p>
          <a:p>
            <a:pPr marL="171450" indent="-171450">
              <a:buFont typeface="Arial" panose="020B0604020202020204" pitchFamily="34" charset="0"/>
              <a:buChar char="•"/>
            </a:pPr>
            <a:r>
              <a:rPr lang="en-US" b="1" dirty="0"/>
              <a:t>On-premises: </a:t>
            </a:r>
            <a:r>
              <a:rPr lang="en-US" dirty="0"/>
              <a:t>Deploying resources on-premises, using virtualization and resource management tools, is sometimes called private cloud. While on-premises deployment does not provide many of the benefits of cloud computing, it is sometimes sought for its ability to provide dedicated resources. In most cases, this deployment model is the same as legacy IT infrastructure, but it might also use application management and virtualization technologies to increase resource utilization.</a:t>
            </a:r>
          </a:p>
        </p:txBody>
      </p:sp>
      <p:sp>
        <p:nvSpPr>
          <p:cNvPr id="5" name="Slide Image Placeholder 4">
            <a:extLst>
              <a:ext uri="{FF2B5EF4-FFF2-40B4-BE49-F238E27FC236}">
                <a16:creationId xmlns:a16="http://schemas.microsoft.com/office/drawing/2014/main" id="{BAD9909B-540F-79D9-7F6E-959E23FE1F49}"/>
              </a:ext>
            </a:extLst>
          </p:cNvPr>
          <p:cNvSpPr>
            <a:spLocks noGrp="1" noRot="1" noChangeAspect="1"/>
          </p:cNvSpPr>
          <p:nvPr>
            <p:ph type="sldImg"/>
          </p:nvPr>
        </p:nvSpPr>
        <p:spPr/>
      </p:sp>
    </p:spTree>
    <p:extLst>
      <p:ext uri="{BB962C8B-B14F-4D97-AF65-F5344CB8AC3E}">
        <p14:creationId xmlns:p14="http://schemas.microsoft.com/office/powerpoint/2010/main" val="3646046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There are many similarities between AWS and the traditional, on-premises IT space:</a:t>
            </a:r>
          </a:p>
          <a:p>
            <a:pPr marL="171450" lvl="0" indent="-171450">
              <a:buFont typeface="Arial" panose="020B0604020202020204" pitchFamily="34" charset="0"/>
              <a:buChar char="•"/>
            </a:pPr>
            <a:r>
              <a:rPr lang="en-US" dirty="0"/>
              <a:t>AWS security groups, network access control lists (network ACLs), and AWS Identity and Access Management (IAM) are similar to firewalls, access control lists (ACLs), and administrators.</a:t>
            </a:r>
          </a:p>
          <a:p>
            <a:pPr marL="171450" lvl="0" indent="-171450">
              <a:buFont typeface="Arial" panose="020B0604020202020204" pitchFamily="34" charset="0"/>
              <a:buChar char="•"/>
            </a:pPr>
            <a:r>
              <a:rPr lang="en-US" dirty="0"/>
              <a:t>Elastic Load Balancing and Amazon Virtual Private Cloud (Amazon VPC) are similar to routers, network pipelines, and switches.</a:t>
            </a:r>
          </a:p>
          <a:p>
            <a:pPr marL="171450" lvl="0" indent="-171450">
              <a:buFont typeface="Arial" panose="020B0604020202020204" pitchFamily="34" charset="0"/>
              <a:buChar char="•"/>
            </a:pPr>
            <a:r>
              <a:rPr lang="en-US" dirty="0"/>
              <a:t>Amazon Machine Images (AMIs) and Amazon Elastic Compute Cloud (Amazon EC2) instances are similar to on-premises servers.</a:t>
            </a:r>
          </a:p>
          <a:p>
            <a:pPr marL="171450" lvl="0" indent="-171450">
              <a:buFont typeface="Arial" panose="020B0604020202020204" pitchFamily="34" charset="0"/>
              <a:buChar char="•"/>
            </a:pPr>
            <a:r>
              <a:rPr lang="en-US" dirty="0"/>
              <a:t>Amazon Elastic Block Store (Amazon EBS), Amazon Elastic File System (Amazon EFS), Amazon Simple Storage Service (Amazon S3), and Amazon Relational Database Service (Amazon RDS) are similar to direct attached storage (DAS), storage area networks (SAN), network attached storage (NAS), and a relational database management service (RDBMS).</a:t>
            </a:r>
          </a:p>
          <a:p>
            <a:pPr lvl="0"/>
            <a:endParaRPr lang="en-US" dirty="0"/>
          </a:p>
          <a:p>
            <a:pPr lvl="0"/>
            <a:r>
              <a:rPr lang="en-US" dirty="0"/>
              <a:t>With AWS services and features, you can do almost everything that you would want to do with a traditional data center.</a:t>
            </a:r>
          </a:p>
        </p:txBody>
      </p:sp>
      <p:sp>
        <p:nvSpPr>
          <p:cNvPr id="5" name="Slide Image Placeholder 4">
            <a:extLst>
              <a:ext uri="{FF2B5EF4-FFF2-40B4-BE49-F238E27FC236}">
                <a16:creationId xmlns:a16="http://schemas.microsoft.com/office/drawing/2014/main" id="{78EFB6A0-F8C9-569F-BB75-3991BAC245AB}"/>
              </a:ext>
            </a:extLst>
          </p:cNvPr>
          <p:cNvSpPr>
            <a:spLocks noGrp="1" noRot="1" noChangeAspect="1"/>
          </p:cNvSpPr>
          <p:nvPr>
            <p:ph type="sldImg"/>
          </p:nvPr>
        </p:nvSpPr>
        <p:spPr/>
      </p:sp>
    </p:spTree>
    <p:extLst>
      <p:ext uri="{BB962C8B-B14F-4D97-AF65-F5344CB8AC3E}">
        <p14:creationId xmlns:p14="http://schemas.microsoft.com/office/powerpoint/2010/main" val="4038375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Some key takeaways from this section of the module include:</a:t>
            </a:r>
          </a:p>
          <a:p>
            <a:pPr marL="171450" indent="-171450">
              <a:buFont typeface="Arial" panose="020B0604020202020204" pitchFamily="34" charset="0"/>
              <a:buChar char="•"/>
            </a:pPr>
            <a:r>
              <a:rPr lang="en-US" dirty="0"/>
              <a:t>Cloud computing is the on-demand delivery of IT resources via the internet with pay-as-you-go pricing.</a:t>
            </a:r>
          </a:p>
          <a:p>
            <a:pPr marL="171450" indent="-171450">
              <a:buFont typeface="Arial" panose="020B0604020202020204" pitchFamily="34" charset="0"/>
              <a:buChar char="•"/>
            </a:pPr>
            <a:r>
              <a:rPr lang="en-US" dirty="0"/>
              <a:t>Cloud computing enables you to think of (and use) your infrastructure as software.</a:t>
            </a:r>
          </a:p>
          <a:p>
            <a:pPr marL="171450" indent="-171450">
              <a:buFont typeface="Arial" panose="020B0604020202020204" pitchFamily="34" charset="0"/>
              <a:buChar char="•"/>
            </a:pPr>
            <a:r>
              <a:rPr lang="en-US" dirty="0"/>
              <a:t>There are three cloud service models: IaaS, PaaS, and SaaS.</a:t>
            </a:r>
          </a:p>
          <a:p>
            <a:pPr marL="171450" indent="-171450">
              <a:buFont typeface="Arial" panose="020B0604020202020204" pitchFamily="34" charset="0"/>
              <a:buChar char="•"/>
            </a:pPr>
            <a:r>
              <a:rPr lang="en-US" dirty="0"/>
              <a:t>There are three cloud deployment models: cloud, hybrid, and on-premises or private cloud.</a:t>
            </a:r>
          </a:p>
          <a:p>
            <a:pPr marL="171450" indent="-171450">
              <a:buFont typeface="Arial" panose="020B0604020202020204" pitchFamily="34" charset="0"/>
              <a:buChar char="•"/>
            </a:pPr>
            <a:r>
              <a:rPr lang="en-US" dirty="0"/>
              <a:t>There are many AWS service analogs for the traditional, on-premises IT space.</a:t>
            </a:r>
          </a:p>
          <a:p>
            <a:endParaRPr lang="en-US" dirty="0"/>
          </a:p>
        </p:txBody>
      </p:sp>
      <p:sp>
        <p:nvSpPr>
          <p:cNvPr id="5" name="Slide Image Placeholder 4">
            <a:extLst>
              <a:ext uri="{FF2B5EF4-FFF2-40B4-BE49-F238E27FC236}">
                <a16:creationId xmlns:a16="http://schemas.microsoft.com/office/drawing/2014/main" id="{375E96F7-F284-2EEF-1FD9-D006A8C122D1}"/>
              </a:ext>
            </a:extLst>
          </p:cNvPr>
          <p:cNvSpPr>
            <a:spLocks noGrp="1" noRot="1" noChangeAspect="1"/>
          </p:cNvSpPr>
          <p:nvPr>
            <p:ph type="sldImg"/>
          </p:nvPr>
        </p:nvSpPr>
        <p:spPr/>
      </p:sp>
    </p:spTree>
    <p:extLst>
      <p:ext uri="{BB962C8B-B14F-4D97-AF65-F5344CB8AC3E}">
        <p14:creationId xmlns:p14="http://schemas.microsoft.com/office/powerpoint/2010/main" val="3077572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Section 2: Advantages of cloud computing</a:t>
            </a:r>
          </a:p>
          <a:p>
            <a:endParaRPr lang="en-US" dirty="0"/>
          </a:p>
          <a:p>
            <a:r>
              <a:rPr lang="en-US" dirty="0"/>
              <a:t>Why are so many companies interested in moving to the cloud? This section presents six advantages of cloud computing.</a:t>
            </a:r>
          </a:p>
        </p:txBody>
      </p:sp>
      <p:sp>
        <p:nvSpPr>
          <p:cNvPr id="5" name="Slide Image Placeholder 4">
            <a:extLst>
              <a:ext uri="{FF2B5EF4-FFF2-40B4-BE49-F238E27FC236}">
                <a16:creationId xmlns:a16="http://schemas.microsoft.com/office/drawing/2014/main" id="{45D70C0B-D9DC-1AAD-6B5F-82847929E915}"/>
              </a:ext>
            </a:extLst>
          </p:cNvPr>
          <p:cNvSpPr>
            <a:spLocks noGrp="1" noRot="1" noChangeAspect="1"/>
          </p:cNvSpPr>
          <p:nvPr>
            <p:ph type="sldImg"/>
          </p:nvPr>
        </p:nvSpPr>
        <p:spPr/>
      </p:sp>
    </p:spTree>
    <p:extLst>
      <p:ext uri="{BB962C8B-B14F-4D97-AF65-F5344CB8AC3E}">
        <p14:creationId xmlns:p14="http://schemas.microsoft.com/office/powerpoint/2010/main" val="224990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Advantage #1—Trade capital expense for variable expense: </a:t>
            </a:r>
            <a:r>
              <a:rPr lang="en-US" dirty="0"/>
              <a:t>Capital expenses (capex) are funds that a company uses to acquire, upgrade, and maintain physical assets such as property, industrial buildings, or equipment. Do you remember the data center example in the traditional computing model where you needed to rack and stack the hardware, and then manage it all? You must pay for everything in the data center whether you use it or not.</a:t>
            </a:r>
          </a:p>
          <a:p>
            <a:endParaRPr lang="en-US" dirty="0"/>
          </a:p>
          <a:p>
            <a:pPr lvl="0"/>
            <a:r>
              <a:rPr lang="en-US" dirty="0"/>
              <a:t>By contrast, a </a:t>
            </a:r>
            <a:r>
              <a:rPr lang="en-US" i="1" dirty="0"/>
              <a:t>variable expense </a:t>
            </a:r>
            <a:r>
              <a:rPr lang="en-US" dirty="0"/>
              <a:t>is an expense that the person who bears the cost can easily alter or avoid. Instead of investing heavily in data centers and servers before you know how you will use them, you can pay only when you consume resources and pay only for the amount you consume. Thus, you save money on technology. It also enables you to adapt to new applications with as much space as you need in minutes, instead of weeks or days. Maintenance is reduced, so you can spend focus more on the core goals of your business. </a:t>
            </a:r>
          </a:p>
          <a:p>
            <a:endParaRPr lang="en-US" dirty="0"/>
          </a:p>
        </p:txBody>
      </p:sp>
      <p:sp>
        <p:nvSpPr>
          <p:cNvPr id="5" name="Slide Image Placeholder 4">
            <a:extLst>
              <a:ext uri="{FF2B5EF4-FFF2-40B4-BE49-F238E27FC236}">
                <a16:creationId xmlns:a16="http://schemas.microsoft.com/office/drawing/2014/main" id="{F1B03A4E-8651-8AF3-044C-40BEDE1E6ADA}"/>
              </a:ext>
            </a:extLst>
          </p:cNvPr>
          <p:cNvSpPr>
            <a:spLocks noGrp="1" noRot="1" noChangeAspect="1"/>
          </p:cNvSpPr>
          <p:nvPr>
            <p:ph type="sldImg"/>
          </p:nvPr>
        </p:nvSpPr>
        <p:spPr/>
      </p:sp>
    </p:spTree>
    <p:extLst>
      <p:ext uri="{BB962C8B-B14F-4D97-AF65-F5344CB8AC3E}">
        <p14:creationId xmlns:p14="http://schemas.microsoft.com/office/powerpoint/2010/main" val="2116521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Advantage #2—Benefit from massive economies of scale: </a:t>
            </a:r>
            <a:r>
              <a:rPr lang="en-US" dirty="0"/>
              <a:t>By using cloud computing, you can achieve a lower variable cost than you can get on your own. Because usage from hundreds of thousands of customers is aggregated in the cloud, providers such as AWS can achieve higher economies of scale, which translates into lower pay-as-you-go prices.</a:t>
            </a:r>
          </a:p>
        </p:txBody>
      </p:sp>
      <p:sp>
        <p:nvSpPr>
          <p:cNvPr id="5" name="Slide Image Placeholder 4">
            <a:extLst>
              <a:ext uri="{FF2B5EF4-FFF2-40B4-BE49-F238E27FC236}">
                <a16:creationId xmlns:a16="http://schemas.microsoft.com/office/drawing/2014/main" id="{E4D8FDC3-ADD8-2D88-FC45-C90C158114CF}"/>
              </a:ext>
            </a:extLst>
          </p:cNvPr>
          <p:cNvSpPr>
            <a:spLocks noGrp="1" noRot="1" noChangeAspect="1"/>
          </p:cNvSpPr>
          <p:nvPr>
            <p:ph type="sldImg"/>
          </p:nvPr>
        </p:nvSpPr>
        <p:spPr/>
      </p:sp>
    </p:spTree>
    <p:extLst>
      <p:ext uri="{BB962C8B-B14F-4D97-AF65-F5344CB8AC3E}">
        <p14:creationId xmlns:p14="http://schemas.microsoft.com/office/powerpoint/2010/main" val="3654707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Advantage #3—Stop guessing capacity: </a:t>
            </a:r>
            <a:r>
              <a:rPr lang="en-US" dirty="0"/>
              <a:t>Eliminate guessing about your infrastructure capacity needs. When you make a capacity decision before you deploy an application, you often either have expensive idle resources or deal with limited capacity. With cloud computing, these problems go away. You can access as much or as little as you need, and scale up and down as required with only a few minutes’ notice.</a:t>
            </a:r>
          </a:p>
        </p:txBody>
      </p:sp>
      <p:sp>
        <p:nvSpPr>
          <p:cNvPr id="5" name="Slide Image Placeholder 4">
            <a:extLst>
              <a:ext uri="{FF2B5EF4-FFF2-40B4-BE49-F238E27FC236}">
                <a16:creationId xmlns:a16="http://schemas.microsoft.com/office/drawing/2014/main" id="{2EA7838C-DA02-1DBA-F62A-E47AE92A656C}"/>
              </a:ext>
            </a:extLst>
          </p:cNvPr>
          <p:cNvSpPr>
            <a:spLocks noGrp="1" noRot="1" noChangeAspect="1"/>
          </p:cNvSpPr>
          <p:nvPr>
            <p:ph type="sldImg"/>
          </p:nvPr>
        </p:nvSpPr>
        <p:spPr/>
      </p:sp>
    </p:spTree>
    <p:extLst>
      <p:ext uri="{BB962C8B-B14F-4D97-AF65-F5344CB8AC3E}">
        <p14:creationId xmlns:p14="http://schemas.microsoft.com/office/powerpoint/2010/main" val="2137873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Advantage #4—Increase speed and agility: </a:t>
            </a:r>
            <a:r>
              <a:rPr lang="en-US" dirty="0"/>
              <a:t>In a cloud computing environment, new IT resources are only a click away, which means that you reduce the time it takes to make those resources available to your developers from weeks to just minutes. The result is a dramatic increase in agility for the organization because the cost and time that it takes to experiment and develop are significantly lower.</a:t>
            </a:r>
          </a:p>
        </p:txBody>
      </p:sp>
      <p:sp>
        <p:nvSpPr>
          <p:cNvPr id="5" name="Slide Image Placeholder 4">
            <a:extLst>
              <a:ext uri="{FF2B5EF4-FFF2-40B4-BE49-F238E27FC236}">
                <a16:creationId xmlns:a16="http://schemas.microsoft.com/office/drawing/2014/main" id="{5C37A9A4-46B1-EFAB-1CDB-E9485813806E}"/>
              </a:ext>
            </a:extLst>
          </p:cNvPr>
          <p:cNvSpPr>
            <a:spLocks noGrp="1" noRot="1" noChangeAspect="1"/>
          </p:cNvSpPr>
          <p:nvPr>
            <p:ph type="sldImg"/>
          </p:nvPr>
        </p:nvSpPr>
        <p:spPr/>
      </p:sp>
    </p:spTree>
    <p:extLst>
      <p:ext uri="{BB962C8B-B14F-4D97-AF65-F5344CB8AC3E}">
        <p14:creationId xmlns:p14="http://schemas.microsoft.com/office/powerpoint/2010/main" val="2522802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Advantage #5—Stop spending money on running and maintaining data centers: </a:t>
            </a:r>
            <a:r>
              <a:rPr lang="en-US" dirty="0"/>
              <a:t>Focus on projects that differentiate your business instead of focusing on the infrastructure. Cloud computing enables you to focus on your own customers instead of the heavy lifting of racking, stacking, and powering servers.</a:t>
            </a:r>
          </a:p>
        </p:txBody>
      </p:sp>
      <p:sp>
        <p:nvSpPr>
          <p:cNvPr id="5" name="Slide Image Placeholder 4">
            <a:extLst>
              <a:ext uri="{FF2B5EF4-FFF2-40B4-BE49-F238E27FC236}">
                <a16:creationId xmlns:a16="http://schemas.microsoft.com/office/drawing/2014/main" id="{B0A779F3-BEB1-E8D5-505B-0C154DA307EC}"/>
              </a:ext>
            </a:extLst>
          </p:cNvPr>
          <p:cNvSpPr>
            <a:spLocks noGrp="1" noRot="1" noChangeAspect="1"/>
          </p:cNvSpPr>
          <p:nvPr>
            <p:ph type="sldImg"/>
          </p:nvPr>
        </p:nvSpPr>
        <p:spPr/>
      </p:sp>
    </p:spTree>
    <p:extLst>
      <p:ext uri="{BB962C8B-B14F-4D97-AF65-F5344CB8AC3E}">
        <p14:creationId xmlns:p14="http://schemas.microsoft.com/office/powerpoint/2010/main" val="393343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module addresses the following topics:</a:t>
            </a:r>
          </a:p>
          <a:p>
            <a:pPr marL="171450" indent="-171450">
              <a:buFont typeface="Arial" panose="020B0604020202020204" pitchFamily="34" charset="0"/>
              <a:buChar char="•"/>
            </a:pPr>
            <a:r>
              <a:rPr lang="en-US" dirty="0"/>
              <a:t>Introduction to cloud computing</a:t>
            </a:r>
          </a:p>
          <a:p>
            <a:pPr marL="171450" indent="-171450">
              <a:buFont typeface="Arial" panose="020B0604020202020204" pitchFamily="34" charset="0"/>
              <a:buChar char="•"/>
            </a:pPr>
            <a:r>
              <a:rPr lang="en-US" dirty="0"/>
              <a:t>Advantages of cloud computing</a:t>
            </a:r>
          </a:p>
          <a:p>
            <a:pPr marL="171450" indent="-171450">
              <a:buFont typeface="Arial" panose="020B0604020202020204" pitchFamily="34" charset="0"/>
              <a:buChar char="•"/>
            </a:pPr>
            <a:r>
              <a:rPr lang="en-US" dirty="0"/>
              <a:t>Introduction to Amazon Web Services (AWS)</a:t>
            </a:r>
          </a:p>
          <a:p>
            <a:pPr marL="171450" indent="-171450">
              <a:buFont typeface="Arial" panose="020B0604020202020204" pitchFamily="34" charset="0"/>
              <a:buChar char="•"/>
            </a:pPr>
            <a:r>
              <a:rPr lang="en-US" dirty="0"/>
              <a:t>AWS Cloud Adoption Framework (AWS CAF)</a:t>
            </a:r>
          </a:p>
          <a:p>
            <a:pPr lvl="0"/>
            <a:endParaRPr lang="en-US" dirty="0"/>
          </a:p>
          <a:p>
            <a:pPr lvl="0"/>
            <a:r>
              <a:rPr lang="en-US" dirty="0"/>
              <a:t>Finally, you will be asked to complete a knowledge check that will be used to test your understanding of the key concepts that are covered in this module.</a:t>
            </a:r>
          </a:p>
        </p:txBody>
      </p:sp>
      <p:sp>
        <p:nvSpPr>
          <p:cNvPr id="5" name="Slide Image Placeholder 4">
            <a:extLst>
              <a:ext uri="{FF2B5EF4-FFF2-40B4-BE49-F238E27FC236}">
                <a16:creationId xmlns:a16="http://schemas.microsoft.com/office/drawing/2014/main" id="{31B3E4CA-ED22-4C3C-50ED-241B42440CD6}"/>
              </a:ext>
            </a:extLst>
          </p:cNvPr>
          <p:cNvSpPr>
            <a:spLocks noGrp="1" noRot="1" noChangeAspect="1"/>
          </p:cNvSpPr>
          <p:nvPr>
            <p:ph type="sldImg"/>
          </p:nvPr>
        </p:nvSpPr>
        <p:spPr/>
      </p:sp>
    </p:spTree>
    <p:extLst>
      <p:ext uri="{BB962C8B-B14F-4D97-AF65-F5344CB8AC3E}">
        <p14:creationId xmlns:p14="http://schemas.microsoft.com/office/powerpoint/2010/main" val="2224501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Advantage #6—Go global in minutes: </a:t>
            </a:r>
            <a:r>
              <a:rPr lang="en-US" dirty="0"/>
              <a:t>You can deploy your application in multiple AWS Regions around the world with just a few clicks. As a result, you can provide a lower latency and better experience for your customers simply and at minimal cost.</a:t>
            </a:r>
          </a:p>
        </p:txBody>
      </p:sp>
      <p:sp>
        <p:nvSpPr>
          <p:cNvPr id="5" name="Slide Image Placeholder 4">
            <a:extLst>
              <a:ext uri="{FF2B5EF4-FFF2-40B4-BE49-F238E27FC236}">
                <a16:creationId xmlns:a16="http://schemas.microsoft.com/office/drawing/2014/main" id="{D0DEF427-BD69-2601-1351-14864544237C}"/>
              </a:ext>
            </a:extLst>
          </p:cNvPr>
          <p:cNvSpPr>
            <a:spLocks noGrp="1" noRot="1" noChangeAspect="1"/>
          </p:cNvSpPr>
          <p:nvPr>
            <p:ph type="sldImg"/>
          </p:nvPr>
        </p:nvSpPr>
        <p:spPr/>
      </p:sp>
    </p:spTree>
    <p:extLst>
      <p:ext uri="{BB962C8B-B14F-4D97-AF65-F5344CB8AC3E}">
        <p14:creationId xmlns:p14="http://schemas.microsoft.com/office/powerpoint/2010/main" val="539224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The key takeaways from this section of the module include the six advantages of cloud computing:</a:t>
            </a:r>
          </a:p>
          <a:p>
            <a:pPr marL="171450" indent="-171450">
              <a:buFont typeface="Arial" panose="020B0604020202020204" pitchFamily="34" charset="0"/>
              <a:buChar char="•"/>
            </a:pPr>
            <a:r>
              <a:rPr lang="en-US" dirty="0"/>
              <a:t>Trade capital expense for variable expense</a:t>
            </a:r>
          </a:p>
          <a:p>
            <a:pPr marL="171450" indent="-171450">
              <a:buFont typeface="Arial" panose="020B0604020202020204" pitchFamily="34" charset="0"/>
              <a:buChar char="•"/>
            </a:pPr>
            <a:r>
              <a:rPr lang="en-US" dirty="0"/>
              <a:t>Massive economies of scale</a:t>
            </a:r>
          </a:p>
          <a:p>
            <a:pPr marL="171450" indent="-171450">
              <a:buFont typeface="Arial" panose="020B0604020202020204" pitchFamily="34" charset="0"/>
              <a:buChar char="•"/>
            </a:pPr>
            <a:r>
              <a:rPr lang="en-US" dirty="0"/>
              <a:t>Stop guessing capacity</a:t>
            </a:r>
          </a:p>
          <a:p>
            <a:pPr marL="171450" indent="-171450">
              <a:buFont typeface="Arial" panose="020B0604020202020204" pitchFamily="34" charset="0"/>
              <a:buChar char="•"/>
            </a:pPr>
            <a:r>
              <a:rPr lang="en-US" dirty="0"/>
              <a:t>Increase speed and agility</a:t>
            </a:r>
          </a:p>
          <a:p>
            <a:pPr marL="171450" indent="-171450">
              <a:buFont typeface="Arial" panose="020B0604020202020204" pitchFamily="34" charset="0"/>
              <a:buChar char="•"/>
            </a:pPr>
            <a:r>
              <a:rPr lang="en-US" dirty="0"/>
              <a:t>Stop spending money on running and maintaining data centers</a:t>
            </a:r>
          </a:p>
          <a:p>
            <a:pPr marL="171450" indent="-171450">
              <a:buFont typeface="Arial" panose="020B0604020202020204" pitchFamily="34" charset="0"/>
              <a:buChar char="•"/>
            </a:pPr>
            <a:r>
              <a:rPr lang="en-US" dirty="0"/>
              <a:t>Go global in minutes</a:t>
            </a:r>
          </a:p>
        </p:txBody>
      </p:sp>
      <p:sp>
        <p:nvSpPr>
          <p:cNvPr id="5" name="Slide Image Placeholder 4">
            <a:extLst>
              <a:ext uri="{FF2B5EF4-FFF2-40B4-BE49-F238E27FC236}">
                <a16:creationId xmlns:a16="http://schemas.microsoft.com/office/drawing/2014/main" id="{F0C00E38-BF67-8A54-E82A-3E7E73FCB4CC}"/>
              </a:ext>
            </a:extLst>
          </p:cNvPr>
          <p:cNvSpPr>
            <a:spLocks noGrp="1" noRot="1" noChangeAspect="1"/>
          </p:cNvSpPr>
          <p:nvPr>
            <p:ph type="sldImg"/>
          </p:nvPr>
        </p:nvSpPr>
        <p:spPr/>
      </p:sp>
    </p:spTree>
    <p:extLst>
      <p:ext uri="{BB962C8B-B14F-4D97-AF65-F5344CB8AC3E}">
        <p14:creationId xmlns:p14="http://schemas.microsoft.com/office/powerpoint/2010/main" val="1830517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Section 3: Introduction to Amazon Web Services (AWS)</a:t>
            </a:r>
          </a:p>
        </p:txBody>
      </p:sp>
      <p:sp>
        <p:nvSpPr>
          <p:cNvPr id="5" name="Slide Image Placeholder 4">
            <a:extLst>
              <a:ext uri="{FF2B5EF4-FFF2-40B4-BE49-F238E27FC236}">
                <a16:creationId xmlns:a16="http://schemas.microsoft.com/office/drawing/2014/main" id="{C15E41CF-09B6-4645-3BDE-FD59E5044B8B}"/>
              </a:ext>
            </a:extLst>
          </p:cNvPr>
          <p:cNvSpPr>
            <a:spLocks noGrp="1" noRot="1" noChangeAspect="1"/>
          </p:cNvSpPr>
          <p:nvPr>
            <p:ph type="sldImg"/>
          </p:nvPr>
        </p:nvSpPr>
        <p:spPr/>
      </p:sp>
    </p:spTree>
    <p:extLst>
      <p:ext uri="{BB962C8B-B14F-4D97-AF65-F5344CB8AC3E}">
        <p14:creationId xmlns:p14="http://schemas.microsoft.com/office/powerpoint/2010/main" val="2726112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In general, a web service is any piece of software that makes itself available over the internet or on private (intranet) networks. A web service uses a standardized format—such as Extensible Markup Language (XML) or JavaScript Object Notation (JSON)—for the request and the response of an application programming interface (API) interaction. It is not tied to any one operating system or programming language. It’s self-describing via an interface definition file and it is discoverable.</a:t>
            </a:r>
          </a:p>
          <a:p>
            <a:endParaRPr lang="en-US" dirty="0"/>
          </a:p>
        </p:txBody>
      </p:sp>
      <p:sp>
        <p:nvSpPr>
          <p:cNvPr id="5" name="Slide Image Placeholder 4">
            <a:extLst>
              <a:ext uri="{FF2B5EF4-FFF2-40B4-BE49-F238E27FC236}">
                <a16:creationId xmlns:a16="http://schemas.microsoft.com/office/drawing/2014/main" id="{71ACD06A-7A8F-5090-7A46-060CD4791F17}"/>
              </a:ext>
            </a:extLst>
          </p:cNvPr>
          <p:cNvSpPr>
            <a:spLocks noGrp="1" noRot="1" noChangeAspect="1"/>
          </p:cNvSpPr>
          <p:nvPr>
            <p:ph type="sldImg"/>
          </p:nvPr>
        </p:nvSpPr>
        <p:spPr/>
      </p:sp>
    </p:spTree>
    <p:extLst>
      <p:ext uri="{BB962C8B-B14F-4D97-AF65-F5344CB8AC3E}">
        <p14:creationId xmlns:p14="http://schemas.microsoft.com/office/powerpoint/2010/main" val="2565663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Amazon Web Services (AWS) is a secure cloud platform that offers a broad set of global cloud-based products. Because these products are delivered over the internet, you have on-demand access to the compute, storage, network, database, and other IT resources that you might need for your projects—and the tools to manage them. You can immediately provision and launch AWS resources. The resources are ready for you to use in minutes. </a:t>
            </a:r>
          </a:p>
          <a:p>
            <a:endParaRPr lang="en-US" dirty="0"/>
          </a:p>
          <a:p>
            <a:r>
              <a:rPr lang="en-US" dirty="0"/>
              <a:t>AWS offers flexibility. Your AWS environment can be reconfigured and updated on demand, scaled up or down automatically to meet usage patterns and optimize spending, or shut down temporarily or permanently. The billing for AWS services becomes an operational expense instead of a capital expense.</a:t>
            </a:r>
          </a:p>
          <a:p>
            <a:endParaRPr lang="en-US" dirty="0"/>
          </a:p>
          <a:p>
            <a:r>
              <a:rPr lang="en-US" dirty="0"/>
              <a:t>AWS services are designed to work together to support virtually any type of application or workload. Think of these services like building blocks, which you can assemble quickly to build sophisticated, scalable solutions, and then adjust them as your needs change.</a:t>
            </a:r>
          </a:p>
        </p:txBody>
      </p:sp>
      <p:sp>
        <p:nvSpPr>
          <p:cNvPr id="5" name="Slide Image Placeholder 4">
            <a:extLst>
              <a:ext uri="{FF2B5EF4-FFF2-40B4-BE49-F238E27FC236}">
                <a16:creationId xmlns:a16="http://schemas.microsoft.com/office/drawing/2014/main" id="{EAD5B90F-0D2B-78BD-732B-2BB51C2A812D}"/>
              </a:ext>
            </a:extLst>
          </p:cNvPr>
          <p:cNvSpPr>
            <a:spLocks noGrp="1" noRot="1" noChangeAspect="1"/>
          </p:cNvSpPr>
          <p:nvPr>
            <p:ph type="sldImg"/>
          </p:nvPr>
        </p:nvSpPr>
        <p:spPr/>
      </p:sp>
    </p:spTree>
    <p:extLst>
      <p:ext uri="{BB962C8B-B14F-4D97-AF65-F5344CB8AC3E}">
        <p14:creationId xmlns:p14="http://schemas.microsoft.com/office/powerpoint/2010/main" val="984245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AWS services fall under different categories, and each category contains one or more services. You can select the services that you want from these different categories to build your solutions.</a:t>
            </a:r>
          </a:p>
        </p:txBody>
      </p:sp>
      <p:sp>
        <p:nvSpPr>
          <p:cNvPr id="5" name="Slide Image Placeholder 4">
            <a:extLst>
              <a:ext uri="{FF2B5EF4-FFF2-40B4-BE49-F238E27FC236}">
                <a16:creationId xmlns:a16="http://schemas.microsoft.com/office/drawing/2014/main" id="{78AC0E73-C6D0-61A8-63E1-2C1C2BB20B86}"/>
              </a:ext>
            </a:extLst>
          </p:cNvPr>
          <p:cNvSpPr>
            <a:spLocks noGrp="1" noRot="1" noChangeAspect="1"/>
          </p:cNvSpPr>
          <p:nvPr>
            <p:ph type="sldImg"/>
          </p:nvPr>
        </p:nvSpPr>
        <p:spPr/>
      </p:sp>
    </p:spTree>
    <p:extLst>
      <p:ext uri="{BB962C8B-B14F-4D97-AF65-F5344CB8AC3E}">
        <p14:creationId xmlns:p14="http://schemas.microsoft.com/office/powerpoint/2010/main" val="1276178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For example, say you’re building a database application. Your customers might be sending data to your Amazon Elastic Compute Cloud (Amazon EC2) instances, which is a service in the compute category. These EC2 servers batch the data in one-minute increments and add an object per customer to Amazon Simple Storage Service (Amazon S3), the AWS storage service you’ve chosen to use. You can then use a nonrelational database like Amazon DynamoDB to power your application, for example, to build an index so that you can find all the objects for a given customer that were collected over a certain period. You might decide to run these services inside an Amazon Virtual Private Cloud (Amazon VPC), which is a service in the networking category.</a:t>
            </a:r>
          </a:p>
          <a:p>
            <a:endParaRPr lang="en-US" dirty="0"/>
          </a:p>
          <a:p>
            <a:r>
              <a:rPr lang="en-US" dirty="0"/>
              <a:t>The purpose of this simple example is to illustrate that you can select web services from different categories and use them together to build a solution (in this case, a database application). Of course, the solutions you build can be quite complex.</a:t>
            </a:r>
          </a:p>
        </p:txBody>
      </p:sp>
      <p:sp>
        <p:nvSpPr>
          <p:cNvPr id="5" name="Slide Image Placeholder 4">
            <a:extLst>
              <a:ext uri="{FF2B5EF4-FFF2-40B4-BE49-F238E27FC236}">
                <a16:creationId xmlns:a16="http://schemas.microsoft.com/office/drawing/2014/main" id="{9D514257-6368-6C4D-04C2-8928DB718A94}"/>
              </a:ext>
            </a:extLst>
          </p:cNvPr>
          <p:cNvSpPr>
            <a:spLocks noGrp="1" noRot="1" noChangeAspect="1"/>
          </p:cNvSpPr>
          <p:nvPr>
            <p:ph type="sldImg"/>
          </p:nvPr>
        </p:nvSpPr>
        <p:spPr/>
      </p:sp>
    </p:spTree>
    <p:extLst>
      <p:ext uri="{BB962C8B-B14F-4D97-AF65-F5344CB8AC3E}">
        <p14:creationId xmlns:p14="http://schemas.microsoft.com/office/powerpoint/2010/main" val="3103047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5151437"/>
          </a:xfrm>
        </p:spPr>
        <p:txBody>
          <a:bodyPr/>
          <a:lstStyle/>
          <a:p>
            <a:r>
              <a:rPr lang="en-US" dirty="0"/>
              <a:t>Which service you choose to use will depend on your business goals and technology requirements. In the example you just looked at, the solution made use of Amazon EC2 as the compute service. However, that is only one of many compute services that AWS offers. Here are some other AWS compute offerings that you might choose to use for the following example use cases:</a:t>
            </a:r>
          </a:p>
          <a:p>
            <a:pPr marL="171450" lvl="0" indent="-171450">
              <a:buFont typeface="Arial" panose="020B0604020202020204" pitchFamily="34" charset="0"/>
              <a:buChar char="•"/>
            </a:pPr>
            <a:r>
              <a:rPr lang="en-US" dirty="0"/>
              <a:t>Amazon </a:t>
            </a:r>
            <a:r>
              <a:rPr lang="en-US" dirty="0" err="1"/>
              <a:t>EC2</a:t>
            </a:r>
            <a:r>
              <a:rPr lang="en-US" dirty="0"/>
              <a:t> (</a:t>
            </a:r>
            <a:r>
              <a:rPr lang="en-GB" dirty="0">
                <a:hlinkClick r:id="rId3"/>
              </a:rPr>
              <a:t>https://aws.amazon.com/ec2/</a:t>
            </a:r>
            <a:r>
              <a:rPr lang="en-GB" dirty="0"/>
              <a:t>)</a:t>
            </a:r>
            <a:r>
              <a:rPr lang="en-US" dirty="0"/>
              <a:t>: You want complete control over your AWS computing resources.</a:t>
            </a:r>
          </a:p>
          <a:p>
            <a:pPr marL="171450" lvl="0" indent="-171450">
              <a:buFont typeface="Arial" panose="020B0604020202020204" pitchFamily="34" charset="0"/>
              <a:buChar char="•"/>
            </a:pPr>
            <a:r>
              <a:rPr lang="en-US" dirty="0"/>
              <a:t>AWS Lambda (</a:t>
            </a:r>
            <a:r>
              <a:rPr lang="en-GB" dirty="0">
                <a:hlinkClick r:id="rId4"/>
              </a:rPr>
              <a:t>https://aws.amazon.com/lambda/</a:t>
            </a:r>
            <a:r>
              <a:rPr lang="en-GB" dirty="0"/>
              <a:t>)</a:t>
            </a:r>
            <a:r>
              <a:rPr lang="en-US" dirty="0"/>
              <a:t>: You want to run your code and not manage or provision servers.</a:t>
            </a:r>
          </a:p>
          <a:p>
            <a:pPr marL="171450" lvl="0" indent="-171450">
              <a:buFont typeface="Arial" panose="020B0604020202020204" pitchFamily="34" charset="0"/>
              <a:buChar char="•"/>
            </a:pPr>
            <a:r>
              <a:rPr lang="en-US" dirty="0"/>
              <a:t>AWS Elastic Beanstalk (</a:t>
            </a:r>
            <a:r>
              <a:rPr lang="en-GB" dirty="0">
                <a:hlinkClick r:id="rId5"/>
              </a:rPr>
              <a:t>https://aws.amazon.com/elasticbeanstalk/</a:t>
            </a:r>
            <a:r>
              <a:rPr lang="en-GB" dirty="0"/>
              <a:t>)</a:t>
            </a:r>
            <a:r>
              <a:rPr lang="en-US" dirty="0"/>
              <a:t>: You want a service that deploys, manages, and scales your web applications for you.</a:t>
            </a:r>
          </a:p>
          <a:p>
            <a:pPr marL="171450" lvl="0" indent="-171450">
              <a:buFont typeface="Arial" panose="020B0604020202020204" pitchFamily="34" charset="0"/>
              <a:buChar char="•"/>
            </a:pPr>
            <a:r>
              <a:rPr lang="en-US" dirty="0"/>
              <a:t>Amazon </a:t>
            </a:r>
            <a:r>
              <a:rPr lang="en-US" dirty="0" err="1"/>
              <a:t>Lightsail</a:t>
            </a:r>
            <a:r>
              <a:rPr lang="en-US" dirty="0"/>
              <a:t> (</a:t>
            </a:r>
            <a:r>
              <a:rPr lang="en-GB" dirty="0">
                <a:hlinkClick r:id="rId6"/>
              </a:rPr>
              <a:t>https://aws.amazon.com/lightsail/</a:t>
            </a:r>
            <a:r>
              <a:rPr lang="en-GB" dirty="0"/>
              <a:t>)</a:t>
            </a:r>
            <a:r>
              <a:rPr lang="en-US" dirty="0"/>
              <a:t>: You need a lightweight cloud platform for a simple web application.</a:t>
            </a:r>
          </a:p>
          <a:p>
            <a:pPr marL="171450" lvl="0" indent="-171450">
              <a:buFont typeface="Arial" panose="020B0604020202020204" pitchFamily="34" charset="0"/>
              <a:buChar char="•"/>
            </a:pPr>
            <a:r>
              <a:rPr lang="en-US" dirty="0"/>
              <a:t>AWS Batch (</a:t>
            </a:r>
            <a:r>
              <a:rPr lang="en-GB" dirty="0">
                <a:hlinkClick r:id="rId7"/>
              </a:rPr>
              <a:t>https://aws.amazon.com/batch/</a:t>
            </a:r>
            <a:r>
              <a:rPr lang="en-GB" dirty="0"/>
              <a:t>)</a:t>
            </a:r>
            <a:r>
              <a:rPr lang="en-US" dirty="0"/>
              <a:t>: You need to run hundreds of thousands of batch workloads.</a:t>
            </a:r>
          </a:p>
          <a:p>
            <a:pPr marL="171450" lvl="0" indent="-171450">
              <a:buFont typeface="Arial" panose="020B0604020202020204" pitchFamily="34" charset="0"/>
              <a:buChar char="•"/>
            </a:pPr>
            <a:r>
              <a:rPr lang="en-US" dirty="0"/>
              <a:t>AWS Outposts (</a:t>
            </a:r>
            <a:r>
              <a:rPr lang="en-GB" dirty="0">
                <a:hlinkClick r:id="rId8"/>
              </a:rPr>
              <a:t>https://aws.amazon.com/outposts/</a:t>
            </a:r>
            <a:r>
              <a:rPr lang="en-GB" dirty="0"/>
              <a:t>)</a:t>
            </a:r>
            <a:r>
              <a:rPr lang="en-US" dirty="0"/>
              <a:t>: You want to run AWS infrastructure in your on-premises data center.</a:t>
            </a:r>
          </a:p>
          <a:p>
            <a:pPr marL="171450" lvl="0" indent="-171450">
              <a:buFont typeface="Arial" panose="020B0604020202020204" pitchFamily="34" charset="0"/>
              <a:buChar char="•"/>
            </a:pPr>
            <a:r>
              <a:rPr lang="en-US" dirty="0"/>
              <a:t>Amazon Elastic Container Service (Amazon ECS) (</a:t>
            </a:r>
            <a:r>
              <a:rPr lang="en-GB" dirty="0">
                <a:hlinkClick r:id="rId9"/>
              </a:rPr>
              <a:t>https://aws.amazon.com/ecs/</a:t>
            </a:r>
            <a:r>
              <a:rPr lang="en-GB" dirty="0"/>
              <a:t>)</a:t>
            </a:r>
          </a:p>
          <a:p>
            <a:pPr marL="171450" lvl="0" indent="-171450">
              <a:buFont typeface="Arial" panose="020B0604020202020204" pitchFamily="34" charset="0"/>
              <a:buChar char="•"/>
            </a:pPr>
            <a:r>
              <a:rPr lang="en-US" dirty="0"/>
              <a:t>Amazon Elastic Kubernetes Service (Amazon </a:t>
            </a:r>
            <a:r>
              <a:rPr lang="en-US" dirty="0" err="1"/>
              <a:t>EKS</a:t>
            </a:r>
            <a:r>
              <a:rPr lang="en-US" dirty="0"/>
              <a:t>) (</a:t>
            </a:r>
            <a:r>
              <a:rPr lang="en-GB" u="sng" dirty="0">
                <a:solidFill>
                  <a:srgbClr val="0563C1"/>
                </a:solidFill>
                <a:effectLst/>
                <a:ea typeface="Calibri" panose="020F0502020204030204" pitchFamily="34" charset="0"/>
                <a:cs typeface="Times New Roman" panose="02020603050405020304" pitchFamily="18" charset="0"/>
                <a:hlinkClick r:id="rId10"/>
              </a:rPr>
              <a:t>https://aws.amazon.com/eks/</a:t>
            </a:r>
            <a:r>
              <a:rPr lang="en-GB" u="sng" dirty="0">
                <a:solidFill>
                  <a:srgbClr val="0563C1"/>
                </a:solidFill>
                <a:ea typeface="Calibri" panose="020F0502020204030204" pitchFamily="34" charset="0"/>
                <a:cs typeface="Times New Roman" panose="02020603050405020304" pitchFamily="18" charset="0"/>
              </a:rPr>
              <a:t>)</a:t>
            </a:r>
          </a:p>
          <a:p>
            <a:pPr marL="171450" lvl="0" indent="-171450">
              <a:buFont typeface="Arial" panose="020B0604020202020204" pitchFamily="34" charset="0"/>
              <a:buChar char="•"/>
            </a:pPr>
            <a:r>
              <a:rPr lang="en-US" dirty="0"/>
              <a:t>AWS </a:t>
            </a:r>
            <a:r>
              <a:rPr lang="en-US" dirty="0" err="1"/>
              <a:t>Fargate</a:t>
            </a:r>
            <a:r>
              <a:rPr lang="en-US" dirty="0"/>
              <a:t> (</a:t>
            </a:r>
            <a:r>
              <a:rPr lang="en-GB" dirty="0">
                <a:hlinkClick r:id="rId11"/>
              </a:rPr>
              <a:t>https://aws.amazon.com/fargate/</a:t>
            </a:r>
            <a:r>
              <a:rPr lang="en-GB" dirty="0"/>
              <a:t>)</a:t>
            </a:r>
            <a:r>
              <a:rPr lang="en-US" dirty="0"/>
              <a:t>: You want to implement a containers or microservices architecture.</a:t>
            </a:r>
          </a:p>
          <a:p>
            <a:pPr marL="171450" lvl="0" indent="-171450">
              <a:buFont typeface="Arial" panose="020B0604020202020204" pitchFamily="34" charset="0"/>
              <a:buChar char="•"/>
            </a:pPr>
            <a:r>
              <a:rPr lang="en-US" dirty="0"/>
              <a:t>VMware Cloud on AWS (</a:t>
            </a:r>
            <a:r>
              <a:rPr lang="en-GB" dirty="0">
                <a:hlinkClick r:id="rId12"/>
              </a:rPr>
              <a:t>https://aws.amazon.com/vmware/</a:t>
            </a:r>
            <a:r>
              <a:rPr lang="en-GB" dirty="0"/>
              <a:t>)</a:t>
            </a:r>
            <a:r>
              <a:rPr lang="en-US" dirty="0"/>
              <a:t>: You have an on-premises server virtualization platform that you want to migrate to AWS.</a:t>
            </a:r>
          </a:p>
          <a:p>
            <a:endParaRPr lang="en-US" dirty="0"/>
          </a:p>
          <a:p>
            <a:r>
              <a:rPr lang="en-US" dirty="0"/>
              <a:t>Similarly, there are a variety of services for you to choose from in the other categories, and the number of offerings keeps growing.</a:t>
            </a:r>
          </a:p>
        </p:txBody>
      </p:sp>
      <p:sp>
        <p:nvSpPr>
          <p:cNvPr id="5" name="Slide Image Placeholder 4">
            <a:extLst>
              <a:ext uri="{FF2B5EF4-FFF2-40B4-BE49-F238E27FC236}">
                <a16:creationId xmlns:a16="http://schemas.microsoft.com/office/drawing/2014/main" id="{EA89E957-8615-4E34-163A-AF36F09791BF}"/>
              </a:ext>
            </a:extLst>
          </p:cNvPr>
          <p:cNvSpPr>
            <a:spLocks noGrp="1" noRot="1" noChangeAspect="1"/>
          </p:cNvSpPr>
          <p:nvPr>
            <p:ph type="sldImg"/>
          </p:nvPr>
        </p:nvSpPr>
        <p:spPr/>
      </p:sp>
    </p:spTree>
    <p:extLst>
      <p:ext uri="{BB962C8B-B14F-4D97-AF65-F5344CB8AC3E}">
        <p14:creationId xmlns:p14="http://schemas.microsoft.com/office/powerpoint/2010/main" val="3598022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array of AWS services can be intimidating as you start your journey into the cloud. This course focuses on some of the more common services in the following service categories: compute, storage, database, networking and content delivery, security, identity, and compliance, management and governance, and AWS cost management.</a:t>
            </a:r>
          </a:p>
          <a:p>
            <a:endParaRPr lang="en-US" dirty="0"/>
          </a:p>
          <a:p>
            <a:r>
              <a:rPr lang="en-US" dirty="0"/>
              <a:t>Legend:</a:t>
            </a:r>
          </a:p>
          <a:p>
            <a:pPr marL="171450" lvl="0" indent="-171450">
              <a:buFont typeface="Arial" panose="020B0604020202020204" pitchFamily="34" charset="0"/>
              <a:buChar char="•"/>
            </a:pPr>
            <a:r>
              <a:rPr lang="en-US" dirty="0"/>
              <a:t>Amazon Elastic Block Store (Amazon EBS)</a:t>
            </a:r>
          </a:p>
          <a:p>
            <a:pPr marL="171450" indent="-171450">
              <a:buFont typeface="Arial" panose="020B0604020202020204" pitchFamily="34" charset="0"/>
              <a:buChar char="•"/>
            </a:pPr>
            <a:r>
              <a:rPr lang="en-US" dirty="0"/>
              <a:t>Amazon Elastic Compute Cloud (Amazon EC2)</a:t>
            </a:r>
          </a:p>
          <a:p>
            <a:pPr marL="171450" indent="-171450">
              <a:buFont typeface="Arial" panose="020B0604020202020204" pitchFamily="34" charset="0"/>
              <a:buChar char="•"/>
            </a:pPr>
            <a:r>
              <a:rPr lang="en-US" dirty="0"/>
              <a:t>Amazon Elastic Container Registry (Amazon ECR)</a:t>
            </a:r>
          </a:p>
          <a:p>
            <a:pPr marL="171450" indent="-171450">
              <a:buFont typeface="Arial" panose="020B0604020202020204" pitchFamily="34" charset="0"/>
              <a:buChar char="•"/>
            </a:pPr>
            <a:r>
              <a:rPr lang="en-US" dirty="0"/>
              <a:t>Amazon Elastic Container Service (Amazon ECS)</a:t>
            </a:r>
          </a:p>
          <a:p>
            <a:pPr marL="171450" lvl="0" indent="-171450">
              <a:buFont typeface="Arial" panose="020B0604020202020204" pitchFamily="34" charset="0"/>
              <a:buChar char="•"/>
            </a:pPr>
            <a:r>
              <a:rPr lang="en-US" dirty="0"/>
              <a:t>Amazon Elastic File System (Amazon EFS)</a:t>
            </a:r>
          </a:p>
          <a:p>
            <a:pPr marL="171450" indent="-171450">
              <a:buFont typeface="Arial" panose="020B0604020202020204" pitchFamily="34" charset="0"/>
              <a:buChar char="•"/>
            </a:pPr>
            <a:r>
              <a:rPr lang="en-US" dirty="0"/>
              <a:t>Amazon Elastic Kubernetes Service (Amazon EKS)</a:t>
            </a:r>
          </a:p>
          <a:p>
            <a:pPr marL="171450" lvl="0" indent="-171450">
              <a:buFont typeface="Arial" panose="020B0604020202020204" pitchFamily="34" charset="0"/>
              <a:buChar char="•"/>
            </a:pPr>
            <a:r>
              <a:rPr lang="en-US" dirty="0"/>
              <a:t>Amazon Relational Database Service (Amazon RDS)</a:t>
            </a:r>
          </a:p>
          <a:p>
            <a:pPr marL="171450" indent="-171450">
              <a:buFont typeface="Arial" panose="020B0604020202020204" pitchFamily="34" charset="0"/>
              <a:buChar char="•"/>
            </a:pPr>
            <a:r>
              <a:rPr lang="en-US" dirty="0"/>
              <a:t>Amazon Simple Storage Service (Amazon S3)</a:t>
            </a:r>
          </a:p>
          <a:p>
            <a:pPr marL="171450" lvl="0" indent="-171450">
              <a:buFont typeface="Arial" panose="020B0604020202020204" pitchFamily="34" charset="0"/>
              <a:buChar char="•"/>
            </a:pPr>
            <a:r>
              <a:rPr lang="en-US" dirty="0"/>
              <a:t>Amazon Virtual Private Cloud (Amazon VPC)</a:t>
            </a:r>
          </a:p>
          <a:p>
            <a:pPr marL="171450" indent="-171450">
              <a:buFont typeface="Arial" panose="020B0604020202020204" pitchFamily="34" charset="0"/>
              <a:buChar char="•"/>
            </a:pPr>
            <a:r>
              <a:rPr lang="en-US" dirty="0"/>
              <a:t>AWS Identity and Access Management (IAM)</a:t>
            </a:r>
          </a:p>
          <a:p>
            <a:pPr marL="171450" indent="-171450">
              <a:buFont typeface="Arial" panose="020B0604020202020204" pitchFamily="34" charset="0"/>
              <a:buChar char="•"/>
            </a:pPr>
            <a:r>
              <a:rPr lang="en-US" dirty="0"/>
              <a:t>AWS Key Management Service (AWS KMS)</a:t>
            </a:r>
          </a:p>
        </p:txBody>
      </p:sp>
      <p:sp>
        <p:nvSpPr>
          <p:cNvPr id="5" name="Slide Image Placeholder 4">
            <a:extLst>
              <a:ext uri="{FF2B5EF4-FFF2-40B4-BE49-F238E27FC236}">
                <a16:creationId xmlns:a16="http://schemas.microsoft.com/office/drawing/2014/main" id="{4F2E832F-3F98-BFDE-3C4E-085992118BF1}"/>
              </a:ext>
            </a:extLst>
          </p:cNvPr>
          <p:cNvSpPr>
            <a:spLocks noGrp="1" noRot="1" noChangeAspect="1"/>
          </p:cNvSpPr>
          <p:nvPr>
            <p:ph type="sldImg"/>
          </p:nvPr>
        </p:nvSpPr>
        <p:spPr/>
      </p:sp>
    </p:spTree>
    <p:extLst>
      <p:ext uri="{BB962C8B-B14F-4D97-AF65-F5344CB8AC3E}">
        <p14:creationId xmlns:p14="http://schemas.microsoft.com/office/powerpoint/2010/main" val="27830915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You might wonder how to access the broad array of services that are offered by AWS. There are three ways to create and manage resources on the AWS Cloud:</a:t>
            </a:r>
          </a:p>
          <a:p>
            <a:pPr marL="171450" indent="-171450">
              <a:buFont typeface="Arial" panose="020B0604020202020204" pitchFamily="34" charset="0"/>
              <a:buChar char="•"/>
            </a:pPr>
            <a:r>
              <a:rPr lang="en-US" b="1" dirty="0"/>
              <a:t>AWS Management Console: </a:t>
            </a:r>
            <a:r>
              <a:rPr lang="en-US" dirty="0"/>
              <a:t>The console provides a rich graphical interface to a majority of the features offered by AWS. (Note: From time to time, new features might not have all of their capabilities included in the console when the feature initially launches.)</a:t>
            </a:r>
          </a:p>
          <a:p>
            <a:pPr marL="171450" indent="-171450">
              <a:buFont typeface="Arial" panose="020B0604020202020204" pitchFamily="34" charset="0"/>
              <a:buChar char="•"/>
            </a:pPr>
            <a:r>
              <a:rPr lang="en-US" b="1" dirty="0"/>
              <a:t>AWS Command Line Interface (AWS CLI): </a:t>
            </a:r>
            <a:r>
              <a:rPr lang="en-US" dirty="0"/>
              <a:t>The AWS CLI provides a suite of utilities that can be launched from a command script in Linux, macOS, or Microsoft Windows.</a:t>
            </a:r>
          </a:p>
          <a:p>
            <a:pPr marL="171450" indent="-171450">
              <a:buFont typeface="Arial" panose="020B0604020202020204" pitchFamily="34" charset="0"/>
              <a:buChar char="•"/>
            </a:pPr>
            <a:r>
              <a:rPr lang="en-US" b="1" dirty="0"/>
              <a:t>Software development kits (SDKs): </a:t>
            </a:r>
            <a:r>
              <a:rPr lang="en-US" dirty="0"/>
              <a:t>AWS provides packages that enable accessing AWS in a variety of popular programming languages. This makes it easy to use AWS in your existing applications and it also enables you to create applications that deploy and monitor complex systems entirely through code. </a:t>
            </a:r>
          </a:p>
          <a:p>
            <a:endParaRPr lang="en-US" dirty="0"/>
          </a:p>
          <a:p>
            <a:r>
              <a:rPr lang="en-US" dirty="0"/>
              <a:t>All three options are built on a common REST-like API that serves as the foundation of AWS. </a:t>
            </a:r>
          </a:p>
          <a:p>
            <a:endParaRPr lang="en-US" dirty="0"/>
          </a:p>
          <a:p>
            <a:pPr lvl="0"/>
            <a:r>
              <a:rPr lang="en-US" dirty="0"/>
              <a:t>To learn more about tools you can use to develop and manage applications on AWS, see </a:t>
            </a:r>
            <a:r>
              <a:rPr lang="en-GB" dirty="0">
                <a:hlinkClick r:id="rId3"/>
              </a:rPr>
              <a:t>https://aws.amazon.com/tools/</a:t>
            </a:r>
            <a:r>
              <a:rPr lang="en-GB" dirty="0"/>
              <a:t>.</a:t>
            </a:r>
            <a:endParaRPr lang="en-US" dirty="0"/>
          </a:p>
          <a:p>
            <a:endParaRPr lang="en-US" dirty="0"/>
          </a:p>
        </p:txBody>
      </p:sp>
      <p:sp>
        <p:nvSpPr>
          <p:cNvPr id="5" name="Slide Image Placeholder 4">
            <a:extLst>
              <a:ext uri="{FF2B5EF4-FFF2-40B4-BE49-F238E27FC236}">
                <a16:creationId xmlns:a16="http://schemas.microsoft.com/office/drawing/2014/main" id="{E532A6DE-CD11-6129-99E1-89E83FC95EEA}"/>
              </a:ext>
            </a:extLst>
          </p:cNvPr>
          <p:cNvSpPr>
            <a:spLocks noGrp="1" noRot="1" noChangeAspect="1"/>
          </p:cNvSpPr>
          <p:nvPr>
            <p:ph type="sldImg"/>
          </p:nvPr>
        </p:nvSpPr>
        <p:spPr/>
      </p:sp>
    </p:spTree>
    <p:extLst>
      <p:ext uri="{BB962C8B-B14F-4D97-AF65-F5344CB8AC3E}">
        <p14:creationId xmlns:p14="http://schemas.microsoft.com/office/powerpoint/2010/main" val="2488163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After completing this module, you should be able to:</a:t>
            </a:r>
          </a:p>
          <a:p>
            <a:pPr marL="171450" indent="-171450">
              <a:buFont typeface="Arial" panose="020B0604020202020204" pitchFamily="34" charset="0"/>
              <a:buChar char="•"/>
            </a:pPr>
            <a:r>
              <a:rPr lang="en-US" dirty="0"/>
              <a:t>Define different types of cloud computing</a:t>
            </a:r>
          </a:p>
          <a:p>
            <a:pPr marL="171450" indent="-171450">
              <a:buFont typeface="Arial" panose="020B0604020202020204" pitchFamily="34" charset="0"/>
              <a:buChar char="•"/>
            </a:pPr>
            <a:r>
              <a:rPr lang="en-US" dirty="0"/>
              <a:t>Describe six advantages of cloud computing</a:t>
            </a:r>
          </a:p>
          <a:p>
            <a:pPr marL="171450" indent="-171450">
              <a:buFont typeface="Arial" panose="020B0604020202020204" pitchFamily="34" charset="0"/>
              <a:buChar char="•"/>
            </a:pPr>
            <a:r>
              <a:rPr lang="en-US" dirty="0"/>
              <a:t>Recognize the main AWS service categories and core services</a:t>
            </a:r>
          </a:p>
          <a:p>
            <a:pPr marL="171450" indent="-171450">
              <a:buFont typeface="Arial" panose="020B0604020202020204" pitchFamily="34" charset="0"/>
              <a:buChar char="•"/>
            </a:pPr>
            <a:r>
              <a:rPr lang="en-US" dirty="0"/>
              <a:t>Review the AWS Cloud Adoption Framework (AWS CAF)</a:t>
            </a:r>
          </a:p>
        </p:txBody>
      </p:sp>
      <p:sp>
        <p:nvSpPr>
          <p:cNvPr id="5" name="Slide Image Placeholder 4">
            <a:extLst>
              <a:ext uri="{FF2B5EF4-FFF2-40B4-BE49-F238E27FC236}">
                <a16:creationId xmlns:a16="http://schemas.microsoft.com/office/drawing/2014/main" id="{BD2D5D18-CC71-1100-63C2-19ED46C74D9D}"/>
              </a:ext>
            </a:extLst>
          </p:cNvPr>
          <p:cNvSpPr>
            <a:spLocks noGrp="1" noRot="1" noChangeAspect="1"/>
          </p:cNvSpPr>
          <p:nvPr>
            <p:ph type="sldImg"/>
          </p:nvPr>
        </p:nvSpPr>
        <p:spPr/>
      </p:sp>
    </p:spTree>
    <p:extLst>
      <p:ext uri="{BB962C8B-B14F-4D97-AF65-F5344CB8AC3E}">
        <p14:creationId xmlns:p14="http://schemas.microsoft.com/office/powerpoint/2010/main" val="791348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The key takeaways from this section of the module include:</a:t>
            </a:r>
          </a:p>
          <a:p>
            <a:pPr marL="171450" indent="-171450">
              <a:buFont typeface="Arial" panose="020B0604020202020204" pitchFamily="34" charset="0"/>
              <a:buChar char="•"/>
            </a:pPr>
            <a:r>
              <a:rPr lang="en-US" dirty="0"/>
              <a:t>AWS is a secure cloud platform that offers a broad set of global cloud-based products called services that are designed to work together.</a:t>
            </a:r>
          </a:p>
          <a:p>
            <a:pPr marL="171450" indent="-171450">
              <a:buFont typeface="Arial" panose="020B0604020202020204" pitchFamily="34" charset="0"/>
              <a:buChar char="•"/>
            </a:pPr>
            <a:r>
              <a:rPr lang="en-US" dirty="0"/>
              <a:t>There are many categories of AWS services, and each category has many services to choose from.</a:t>
            </a:r>
          </a:p>
          <a:p>
            <a:pPr marL="171450" indent="-171450">
              <a:buFont typeface="Arial" panose="020B0604020202020204" pitchFamily="34" charset="0"/>
              <a:buChar char="•"/>
            </a:pPr>
            <a:r>
              <a:rPr lang="en-US" dirty="0"/>
              <a:t>Choose a service based on your business goals and technology requirements.</a:t>
            </a:r>
          </a:p>
          <a:p>
            <a:pPr marL="171450" indent="-171450">
              <a:buFont typeface="Arial" panose="020B0604020202020204" pitchFamily="34" charset="0"/>
              <a:buChar char="•"/>
            </a:pPr>
            <a:r>
              <a:rPr lang="en-US" dirty="0"/>
              <a:t>There are three ways to interact with AWS services.</a:t>
            </a:r>
          </a:p>
          <a:p>
            <a:pPr lvl="0"/>
            <a:endParaRPr lang="en-US" dirty="0"/>
          </a:p>
        </p:txBody>
      </p:sp>
      <p:sp>
        <p:nvSpPr>
          <p:cNvPr id="5" name="Slide Image Placeholder 4">
            <a:extLst>
              <a:ext uri="{FF2B5EF4-FFF2-40B4-BE49-F238E27FC236}">
                <a16:creationId xmlns:a16="http://schemas.microsoft.com/office/drawing/2014/main" id="{65A60A7D-CB8B-86A6-F0C2-D36527FDC46F}"/>
              </a:ext>
            </a:extLst>
          </p:cNvPr>
          <p:cNvSpPr>
            <a:spLocks noGrp="1" noRot="1" noChangeAspect="1"/>
          </p:cNvSpPr>
          <p:nvPr>
            <p:ph type="sldImg"/>
          </p:nvPr>
        </p:nvSpPr>
        <p:spPr/>
      </p:sp>
    </p:spTree>
    <p:extLst>
      <p:ext uri="{BB962C8B-B14F-4D97-AF65-F5344CB8AC3E}">
        <p14:creationId xmlns:p14="http://schemas.microsoft.com/office/powerpoint/2010/main" val="3030200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Section 4: Moving to the AWS Cloud – The AWS Cloud Adoption Framework (AWS CAF)</a:t>
            </a:r>
          </a:p>
          <a:p>
            <a:endParaRPr lang="en-US" dirty="0"/>
          </a:p>
          <a:p>
            <a:r>
              <a:rPr lang="en-US" dirty="0"/>
              <a:t>As you learned so far in this module, cloud computing offers many advantages over the traditional model. However, for most organizations, cloud adoption does not happen instantly. Technology is one thing, but an organization also consists of people and processes, and these three elements must all be in alignment for successful cloud adoption. Cloud computing introduces a significant shift in how technology is obtained, used, and managed. It also shifts how organizations budget and pay for technology services. Cloud adoption requires that fundamental changes are discussed and considered across an entire organization. It also requires that stakeholders across all organizational units—both within and outside IT—support these new changes. In this last section, you learn about the AWS CAF, which was created to help organizations design and travel an accelerated path to successful cloud adoption.</a:t>
            </a:r>
          </a:p>
        </p:txBody>
      </p:sp>
      <p:sp>
        <p:nvSpPr>
          <p:cNvPr id="5" name="Slide Image Placeholder 4">
            <a:extLst>
              <a:ext uri="{FF2B5EF4-FFF2-40B4-BE49-F238E27FC236}">
                <a16:creationId xmlns:a16="http://schemas.microsoft.com/office/drawing/2014/main" id="{99D291B4-EFE9-2C85-1ED5-F9CAD486B48B}"/>
              </a:ext>
            </a:extLst>
          </p:cNvPr>
          <p:cNvSpPr>
            <a:spLocks noGrp="1" noRot="1" noChangeAspect="1"/>
          </p:cNvSpPr>
          <p:nvPr>
            <p:ph type="sldImg"/>
          </p:nvPr>
        </p:nvSpPr>
        <p:spPr/>
      </p:sp>
    </p:spTree>
    <p:extLst>
      <p:ext uri="{BB962C8B-B14F-4D97-AF65-F5344CB8AC3E}">
        <p14:creationId xmlns:p14="http://schemas.microsoft.com/office/powerpoint/2010/main" val="18268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Each organization’s cloud adoption journey is unique. However, in order for any organization to successfully migrate its IT portfolio to the cloud, three elements (that is, people, process, and technology) must be in alignment. Business and technology leaders in an organization must understand the organization’s current state, target state, and the transition that is needed to achieve the target state so they can set goals and create processes for staff.</a:t>
            </a:r>
          </a:p>
          <a:p>
            <a:endParaRPr lang="en-US" dirty="0"/>
          </a:p>
          <a:p>
            <a:r>
              <a:rPr lang="en-US" dirty="0"/>
              <a:t>The AWS Cloud Adoption Framework (AWS CAF) provides guidance and best practices to help organizations identify gaps in skills and processes. It also helps organizations build a comprehensive approach to cloud computing—both across the organization and throughout the IT lifecycle—to accelerate successful cloud adoption. </a:t>
            </a:r>
          </a:p>
          <a:p>
            <a:endParaRPr lang="en-US" dirty="0"/>
          </a:p>
          <a:p>
            <a:r>
              <a:rPr lang="en-US" dirty="0"/>
              <a:t>At the highest level, the AWS CAF organizes guidance into six areas of focus, called perspectives. Perspectives span people, processes, and technology. Each perspective consists of a set of capabilities, which covers distinct responsibilities that are owned or managed by functionally related stakeholders. </a:t>
            </a:r>
          </a:p>
          <a:p>
            <a:endParaRPr lang="en-US" dirty="0"/>
          </a:p>
          <a:p>
            <a:r>
              <a:rPr lang="en-US" dirty="0"/>
              <a:t>Capabilities within each perspective are used to identify which areas of an organization require attention. By identifying gaps, prescriptive work streams can be created that support a successful cloud journey.</a:t>
            </a:r>
          </a:p>
        </p:txBody>
      </p:sp>
      <p:sp>
        <p:nvSpPr>
          <p:cNvPr id="5" name="Slide Image Placeholder 4">
            <a:extLst>
              <a:ext uri="{FF2B5EF4-FFF2-40B4-BE49-F238E27FC236}">
                <a16:creationId xmlns:a16="http://schemas.microsoft.com/office/drawing/2014/main" id="{03B8B42A-7D70-E97A-9105-268E295CBC25}"/>
              </a:ext>
            </a:extLst>
          </p:cNvPr>
          <p:cNvSpPr>
            <a:spLocks noGrp="1" noRot="1" noChangeAspect="1"/>
          </p:cNvSpPr>
          <p:nvPr>
            <p:ph type="sldImg"/>
          </p:nvPr>
        </p:nvSpPr>
        <p:spPr/>
      </p:sp>
    </p:spTree>
    <p:extLst>
      <p:ext uri="{BB962C8B-B14F-4D97-AF65-F5344CB8AC3E}">
        <p14:creationId xmlns:p14="http://schemas.microsoft.com/office/powerpoint/2010/main" val="2261622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In general, the Business, People, and Governance perspectives focus on business capabilities, while the Platform, Security, and Operations perspectives focus on technical capabilities.</a:t>
            </a:r>
          </a:p>
        </p:txBody>
      </p:sp>
      <p:sp>
        <p:nvSpPr>
          <p:cNvPr id="5" name="Slide Image Placeholder 4">
            <a:extLst>
              <a:ext uri="{FF2B5EF4-FFF2-40B4-BE49-F238E27FC236}">
                <a16:creationId xmlns:a16="http://schemas.microsoft.com/office/drawing/2014/main" id="{0CA2597A-FE7A-9262-BC89-17C1B79D3736}"/>
              </a:ext>
            </a:extLst>
          </p:cNvPr>
          <p:cNvSpPr>
            <a:spLocks noGrp="1" noRot="1" noChangeAspect="1"/>
          </p:cNvSpPr>
          <p:nvPr>
            <p:ph type="sldImg"/>
          </p:nvPr>
        </p:nvSpPr>
        <p:spPr/>
      </p:sp>
    </p:spTree>
    <p:extLst>
      <p:ext uri="{BB962C8B-B14F-4D97-AF65-F5344CB8AC3E}">
        <p14:creationId xmlns:p14="http://schemas.microsoft.com/office/powerpoint/2010/main" val="69904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Stakeholders from the Business perspective (for example, business managers, finance managers, budget owners, and strategy stakeholders) can use the AWS CAF to create a strong business case for cloud adoption and prioritize cloud adoption initiatives. Stakeholders should ensure that an organization’s business strategies and goals align with its IT strategies and goals.</a:t>
            </a:r>
          </a:p>
        </p:txBody>
      </p:sp>
      <p:sp>
        <p:nvSpPr>
          <p:cNvPr id="5" name="Slide Image Placeholder 4">
            <a:extLst>
              <a:ext uri="{FF2B5EF4-FFF2-40B4-BE49-F238E27FC236}">
                <a16:creationId xmlns:a16="http://schemas.microsoft.com/office/drawing/2014/main" id="{38D221D9-F0C9-8752-1A5F-1B6E039E9765}"/>
              </a:ext>
            </a:extLst>
          </p:cNvPr>
          <p:cNvSpPr>
            <a:spLocks noGrp="1" noRot="1" noChangeAspect="1"/>
          </p:cNvSpPr>
          <p:nvPr>
            <p:ph type="sldImg"/>
          </p:nvPr>
        </p:nvSpPr>
        <p:spPr/>
      </p:sp>
    </p:spTree>
    <p:extLst>
      <p:ext uri="{BB962C8B-B14F-4D97-AF65-F5344CB8AC3E}">
        <p14:creationId xmlns:p14="http://schemas.microsoft.com/office/powerpoint/2010/main" val="2146581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Stakeholders from the People perspective (for example, human resources, staffing, and people managers) can use the AWS CAF to evaluate organizational structures and roles, new skill and process requirements, and identify gaps. Performing an analysis of needs and gaps can help prioritize training, staffing, and organizational changes to build an agile organization.</a:t>
            </a:r>
          </a:p>
        </p:txBody>
      </p:sp>
      <p:sp>
        <p:nvSpPr>
          <p:cNvPr id="5" name="Slide Image Placeholder 4">
            <a:extLst>
              <a:ext uri="{FF2B5EF4-FFF2-40B4-BE49-F238E27FC236}">
                <a16:creationId xmlns:a16="http://schemas.microsoft.com/office/drawing/2014/main" id="{181D2CC3-7D76-443B-BF6D-D7653B08E6D9}"/>
              </a:ext>
            </a:extLst>
          </p:cNvPr>
          <p:cNvSpPr>
            <a:spLocks noGrp="1" noRot="1" noChangeAspect="1"/>
          </p:cNvSpPr>
          <p:nvPr>
            <p:ph type="sldImg"/>
          </p:nvPr>
        </p:nvSpPr>
        <p:spPr/>
      </p:sp>
    </p:spTree>
    <p:extLst>
      <p:ext uri="{BB962C8B-B14F-4D97-AF65-F5344CB8AC3E}">
        <p14:creationId xmlns:p14="http://schemas.microsoft.com/office/powerpoint/2010/main" val="34529887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Stakeholders from the Governance perspective (for example, the Chief Information Officer or CIO, program managers, enterprise architects, business analysts, and portfolio managers) can use the AWS CAF to focus on the skills and processes that are needed to align IT strategy and goals with business strategy and goals. This focus helps the organization maximize the business value of its IT investment and minimize the business risks.</a:t>
            </a:r>
          </a:p>
        </p:txBody>
      </p:sp>
      <p:sp>
        <p:nvSpPr>
          <p:cNvPr id="5" name="Slide Image Placeholder 4">
            <a:extLst>
              <a:ext uri="{FF2B5EF4-FFF2-40B4-BE49-F238E27FC236}">
                <a16:creationId xmlns:a16="http://schemas.microsoft.com/office/drawing/2014/main" id="{6B312949-9B3E-39A2-ECFB-98466E6C1E20}"/>
              </a:ext>
            </a:extLst>
          </p:cNvPr>
          <p:cNvSpPr>
            <a:spLocks noGrp="1" noRot="1" noChangeAspect="1"/>
          </p:cNvSpPr>
          <p:nvPr>
            <p:ph type="sldImg"/>
          </p:nvPr>
        </p:nvSpPr>
        <p:spPr/>
      </p:sp>
    </p:spTree>
    <p:extLst>
      <p:ext uri="{BB962C8B-B14F-4D97-AF65-F5344CB8AC3E}">
        <p14:creationId xmlns:p14="http://schemas.microsoft.com/office/powerpoint/2010/main" val="2039167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Stakeholders from the Platform perspective (for example, Chief Technology Officer or CTO, IT managers, and solutions architects) use a variety of architectural dimensions and models to understand and communicate the nature of IT systems and their relationships. They must be able to describe the architecture of the target state environment in detail. The AWS CAF includes principles and patterns for implementing new solutions on the cloud, and for migrating on-premises workloads to the cloud.</a:t>
            </a:r>
          </a:p>
        </p:txBody>
      </p:sp>
      <p:sp>
        <p:nvSpPr>
          <p:cNvPr id="5" name="Slide Image Placeholder 4">
            <a:extLst>
              <a:ext uri="{FF2B5EF4-FFF2-40B4-BE49-F238E27FC236}">
                <a16:creationId xmlns:a16="http://schemas.microsoft.com/office/drawing/2014/main" id="{17046758-33E2-B5B3-47B5-0FC7D1AF4660}"/>
              </a:ext>
            </a:extLst>
          </p:cNvPr>
          <p:cNvSpPr>
            <a:spLocks noGrp="1" noRot="1" noChangeAspect="1"/>
          </p:cNvSpPr>
          <p:nvPr>
            <p:ph type="sldImg"/>
          </p:nvPr>
        </p:nvSpPr>
        <p:spPr/>
      </p:sp>
    </p:spTree>
    <p:extLst>
      <p:ext uri="{BB962C8B-B14F-4D97-AF65-F5344CB8AC3E}">
        <p14:creationId xmlns:p14="http://schemas.microsoft.com/office/powerpoint/2010/main" val="10610791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Stakeholders from the Security perspective (for example, Chief Information Security Officer or CISO, IT security managers, and IT security analysts) must ensure that the organization meets security objectives for visibility, auditability, control, and agility. Security perspective stakeholders can use the AWS CAF to structure the selection and implementation of security controls that meet the organization’s needs.</a:t>
            </a:r>
          </a:p>
        </p:txBody>
      </p:sp>
      <p:sp>
        <p:nvSpPr>
          <p:cNvPr id="5" name="Slide Image Placeholder 4">
            <a:extLst>
              <a:ext uri="{FF2B5EF4-FFF2-40B4-BE49-F238E27FC236}">
                <a16:creationId xmlns:a16="http://schemas.microsoft.com/office/drawing/2014/main" id="{148A61CE-4D0A-D8A3-E351-8B9905FB22B2}"/>
              </a:ext>
            </a:extLst>
          </p:cNvPr>
          <p:cNvSpPr>
            <a:spLocks noGrp="1" noRot="1" noChangeAspect="1"/>
          </p:cNvSpPr>
          <p:nvPr>
            <p:ph type="sldImg"/>
          </p:nvPr>
        </p:nvSpPr>
        <p:spPr/>
      </p:sp>
    </p:spTree>
    <p:extLst>
      <p:ext uri="{BB962C8B-B14F-4D97-AF65-F5344CB8AC3E}">
        <p14:creationId xmlns:p14="http://schemas.microsoft.com/office/powerpoint/2010/main" val="42530511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Stakeholders from the Operations perspective (for example, IT operations managers and IT support managers) define how day-to-day, quarter-to-quarter, and year-to-year business is conducted. Stakeholders from the Operations perspective align with and support the operations of the business. The AWS CAF helps these stakeholders define current operating procedures. It also helps them identify the process changes and training that are needed to implement successful cloud adoption.</a:t>
            </a:r>
          </a:p>
        </p:txBody>
      </p:sp>
      <p:sp>
        <p:nvSpPr>
          <p:cNvPr id="5" name="Slide Image Placeholder 4">
            <a:extLst>
              <a:ext uri="{FF2B5EF4-FFF2-40B4-BE49-F238E27FC236}">
                <a16:creationId xmlns:a16="http://schemas.microsoft.com/office/drawing/2014/main" id="{4427B32E-DAB8-153D-3D14-AF545F92A488}"/>
              </a:ext>
            </a:extLst>
          </p:cNvPr>
          <p:cNvSpPr>
            <a:spLocks noGrp="1" noRot="1" noChangeAspect="1"/>
          </p:cNvSpPr>
          <p:nvPr>
            <p:ph type="sldImg"/>
          </p:nvPr>
        </p:nvSpPr>
        <p:spPr/>
      </p:sp>
    </p:spTree>
    <p:extLst>
      <p:ext uri="{BB962C8B-B14F-4D97-AF65-F5344CB8AC3E}">
        <p14:creationId xmlns:p14="http://schemas.microsoft.com/office/powerpoint/2010/main" val="3413980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Section 1: Introduction to cloud computing</a:t>
            </a:r>
          </a:p>
          <a:p>
            <a:endParaRPr lang="en-US" dirty="0"/>
          </a:p>
        </p:txBody>
      </p:sp>
      <p:sp>
        <p:nvSpPr>
          <p:cNvPr id="5" name="Slide Image Placeholder 4">
            <a:extLst>
              <a:ext uri="{FF2B5EF4-FFF2-40B4-BE49-F238E27FC236}">
                <a16:creationId xmlns:a16="http://schemas.microsoft.com/office/drawing/2014/main" id="{2F29305C-6052-84C8-A023-734E3FDD8F68}"/>
              </a:ext>
            </a:extLst>
          </p:cNvPr>
          <p:cNvSpPr>
            <a:spLocks noGrp="1" noRot="1" noChangeAspect="1"/>
          </p:cNvSpPr>
          <p:nvPr>
            <p:ph type="sldImg"/>
          </p:nvPr>
        </p:nvSpPr>
        <p:spPr/>
      </p:sp>
    </p:spTree>
    <p:extLst>
      <p:ext uri="{BB962C8B-B14F-4D97-AF65-F5344CB8AC3E}">
        <p14:creationId xmlns:p14="http://schemas.microsoft.com/office/powerpoint/2010/main" val="34436586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The key takeaways from this section of the module include:</a:t>
            </a:r>
          </a:p>
          <a:p>
            <a:pPr marL="171450" lvl="0" indent="-171450">
              <a:buFont typeface="Arial" panose="020B0604020202020204" pitchFamily="34" charset="0"/>
              <a:buChar char="•"/>
            </a:pPr>
            <a:r>
              <a:rPr lang="en-US" dirty="0"/>
              <a:t>Cloud adoption is not instantaneous for most organizations and requires a thoughtful, deliberate strategy and alignment across the whole organization.</a:t>
            </a:r>
          </a:p>
          <a:p>
            <a:pPr marL="171450" indent="-171450">
              <a:buFont typeface="Arial" panose="020B0604020202020204" pitchFamily="34" charset="0"/>
              <a:buChar char="•"/>
            </a:pPr>
            <a:r>
              <a:rPr lang="en-US" dirty="0"/>
              <a:t>The AWS CAF was created to help organizations develop efficient and effective plans for their cloud adoption journey.</a:t>
            </a:r>
          </a:p>
          <a:p>
            <a:pPr marL="171450" indent="-171450">
              <a:buFont typeface="Arial" panose="020B0604020202020204" pitchFamily="34" charset="0"/>
              <a:buChar char="•"/>
            </a:pPr>
            <a:r>
              <a:rPr lang="en-US" dirty="0"/>
              <a:t>The AWS CAF organizes guidance into six areas of focus, called perspectives.</a:t>
            </a:r>
          </a:p>
          <a:p>
            <a:pPr marL="171450" lvl="0" indent="-171450">
              <a:buFont typeface="Arial" panose="020B0604020202020204" pitchFamily="34" charset="0"/>
              <a:buChar char="•"/>
            </a:pPr>
            <a:r>
              <a:rPr lang="en-US" dirty="0"/>
              <a:t>Perspectives consist of sets of business or technology capabilities that are the responsibility of key stakeholders.</a:t>
            </a:r>
          </a:p>
          <a:p>
            <a:endParaRPr lang="en-US" dirty="0"/>
          </a:p>
        </p:txBody>
      </p:sp>
      <p:sp>
        <p:nvSpPr>
          <p:cNvPr id="5" name="Slide Image Placeholder 4">
            <a:extLst>
              <a:ext uri="{FF2B5EF4-FFF2-40B4-BE49-F238E27FC236}">
                <a16:creationId xmlns:a16="http://schemas.microsoft.com/office/drawing/2014/main" id="{373CF61F-080E-08E0-23FA-BCAE46B9DBE2}"/>
              </a:ext>
            </a:extLst>
          </p:cNvPr>
          <p:cNvSpPr>
            <a:spLocks noGrp="1" noRot="1" noChangeAspect="1"/>
          </p:cNvSpPr>
          <p:nvPr>
            <p:ph type="sldImg"/>
          </p:nvPr>
        </p:nvSpPr>
        <p:spPr/>
      </p:sp>
    </p:spTree>
    <p:extLst>
      <p:ext uri="{BB962C8B-B14F-4D97-AF65-F5344CB8AC3E}">
        <p14:creationId xmlns:p14="http://schemas.microsoft.com/office/powerpoint/2010/main" val="39497268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It’s now time to review the module, and wrap up with a knowledge check and discussion of a practice certification exam question.</a:t>
            </a:r>
          </a:p>
        </p:txBody>
      </p:sp>
      <p:sp>
        <p:nvSpPr>
          <p:cNvPr id="5" name="Slide Image Placeholder 4">
            <a:extLst>
              <a:ext uri="{FF2B5EF4-FFF2-40B4-BE49-F238E27FC236}">
                <a16:creationId xmlns:a16="http://schemas.microsoft.com/office/drawing/2014/main" id="{E1AB688F-28A9-59CB-01AD-71ABDA00ADF1}"/>
              </a:ext>
            </a:extLst>
          </p:cNvPr>
          <p:cNvSpPr>
            <a:spLocks noGrp="1" noRot="1" noChangeAspect="1"/>
          </p:cNvSpPr>
          <p:nvPr>
            <p:ph type="sldImg"/>
          </p:nvPr>
        </p:nvSpPr>
        <p:spPr/>
      </p:sp>
    </p:spTree>
    <p:extLst>
      <p:ext uri="{BB962C8B-B14F-4D97-AF65-F5344CB8AC3E}">
        <p14:creationId xmlns:p14="http://schemas.microsoft.com/office/powerpoint/2010/main" val="223540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summary, in this module you learned how to:</a:t>
            </a:r>
          </a:p>
          <a:p>
            <a:pPr marL="171450" indent="-171450">
              <a:buFont typeface="Arial" panose="020B0604020202020204" pitchFamily="34" charset="0"/>
              <a:buChar char="•"/>
            </a:pPr>
            <a:r>
              <a:rPr lang="en-US" dirty="0"/>
              <a:t>Define different types of cloud computing</a:t>
            </a:r>
          </a:p>
          <a:p>
            <a:pPr marL="171450" indent="-171450">
              <a:buFont typeface="Arial" panose="020B0604020202020204" pitchFamily="34" charset="0"/>
              <a:buChar char="•"/>
            </a:pPr>
            <a:r>
              <a:rPr lang="en-US" dirty="0"/>
              <a:t>Describe six advantages of cloud computing</a:t>
            </a:r>
          </a:p>
          <a:p>
            <a:pPr marL="171450" indent="-171450">
              <a:buFont typeface="Arial" panose="020B0604020202020204" pitchFamily="34" charset="0"/>
              <a:buChar char="•"/>
            </a:pPr>
            <a:r>
              <a:rPr lang="en-US" dirty="0"/>
              <a:t>Recognize the main AWS service categories and core services</a:t>
            </a:r>
          </a:p>
          <a:p>
            <a:pPr marL="171450" indent="-171450">
              <a:buFont typeface="Arial" panose="020B0604020202020204" pitchFamily="34" charset="0"/>
              <a:buChar char="•"/>
            </a:pPr>
            <a:r>
              <a:rPr lang="en-US" dirty="0"/>
              <a:t>Reviewed the AWS Cloud Adoption Framework</a:t>
            </a:r>
          </a:p>
          <a:p>
            <a:pPr lvl="0"/>
            <a:endParaRPr lang="en-US" dirty="0"/>
          </a:p>
          <a:p>
            <a:pPr lvl="0"/>
            <a:r>
              <a:rPr lang="en-US" dirty="0"/>
              <a:t>To finish this module, complete the knowledge check. </a:t>
            </a:r>
          </a:p>
          <a:p>
            <a:endParaRPr lang="en-US" dirty="0"/>
          </a:p>
        </p:txBody>
      </p:sp>
      <p:sp>
        <p:nvSpPr>
          <p:cNvPr id="5" name="Slide Image Placeholder 4">
            <a:extLst>
              <a:ext uri="{FF2B5EF4-FFF2-40B4-BE49-F238E27FC236}">
                <a16:creationId xmlns:a16="http://schemas.microsoft.com/office/drawing/2014/main" id="{733CA1EE-01F7-06D5-FEB6-F2F3EE56F3E8}"/>
              </a:ext>
            </a:extLst>
          </p:cNvPr>
          <p:cNvSpPr>
            <a:spLocks noGrp="1" noRot="1" noChangeAspect="1"/>
          </p:cNvSpPr>
          <p:nvPr>
            <p:ph type="sldImg"/>
          </p:nvPr>
        </p:nvSpPr>
        <p:spPr/>
      </p:sp>
    </p:spTree>
    <p:extLst>
      <p:ext uri="{BB962C8B-B14F-4D97-AF65-F5344CB8AC3E}">
        <p14:creationId xmlns:p14="http://schemas.microsoft.com/office/powerpoint/2010/main" val="21008018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Now, complete the knowledge check.</a:t>
            </a:r>
          </a:p>
        </p:txBody>
      </p:sp>
      <p:sp>
        <p:nvSpPr>
          <p:cNvPr id="5" name="Slide Image Placeholder 4">
            <a:extLst>
              <a:ext uri="{FF2B5EF4-FFF2-40B4-BE49-F238E27FC236}">
                <a16:creationId xmlns:a16="http://schemas.microsoft.com/office/drawing/2014/main" id="{211B51E1-D625-1738-5FA9-1D1206D88CF9}"/>
              </a:ext>
            </a:extLst>
          </p:cNvPr>
          <p:cNvSpPr>
            <a:spLocks noGrp="1" noRot="1" noChangeAspect="1"/>
          </p:cNvSpPr>
          <p:nvPr>
            <p:ph type="sldImg"/>
          </p:nvPr>
        </p:nvSpPr>
        <p:spPr/>
      </p:sp>
    </p:spTree>
    <p:extLst>
      <p:ext uri="{BB962C8B-B14F-4D97-AF65-F5344CB8AC3E}">
        <p14:creationId xmlns:p14="http://schemas.microsoft.com/office/powerpoint/2010/main" val="16731974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Look at the answer choices and rule them out based on the keywords.</a:t>
            </a:r>
          </a:p>
        </p:txBody>
      </p:sp>
      <p:sp>
        <p:nvSpPr>
          <p:cNvPr id="5" name="Slide Image Placeholder 4">
            <a:extLst>
              <a:ext uri="{FF2B5EF4-FFF2-40B4-BE49-F238E27FC236}">
                <a16:creationId xmlns:a16="http://schemas.microsoft.com/office/drawing/2014/main" id="{7B27B7F1-9D4F-3630-7C0D-83D15524C8BD}"/>
              </a:ext>
            </a:extLst>
          </p:cNvPr>
          <p:cNvSpPr>
            <a:spLocks noGrp="1" noRot="1" noChangeAspect="1"/>
          </p:cNvSpPr>
          <p:nvPr>
            <p:ph type="sldImg"/>
          </p:nvPr>
        </p:nvSpPr>
        <p:spPr/>
      </p:sp>
    </p:spTree>
    <p:extLst>
      <p:ext uri="{BB962C8B-B14F-4D97-AF65-F5344CB8AC3E}">
        <p14:creationId xmlns:p14="http://schemas.microsoft.com/office/powerpoint/2010/main" val="22452235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following are the keywords to recognize: AWS is more economical than traditional data centers for applications with varying.</a:t>
            </a:r>
          </a:p>
          <a:p>
            <a:endParaRPr lang="en-US" dirty="0"/>
          </a:p>
          <a:p>
            <a:pPr lvl="0"/>
            <a:r>
              <a:rPr lang="en-US" dirty="0"/>
              <a:t>The correct answer is </a:t>
            </a:r>
            <a:r>
              <a:rPr lang="en-US" b="1" dirty="0"/>
              <a:t>C. Amazon EC2 instances can be launched on-demand when needed.</a:t>
            </a:r>
          </a:p>
          <a:p>
            <a:endParaRPr lang="en-US" dirty="0"/>
          </a:p>
          <a:p>
            <a:r>
              <a:rPr lang="en-US" dirty="0"/>
              <a:t>Incorrect answers:</a:t>
            </a:r>
          </a:p>
          <a:p>
            <a:pPr lvl="0"/>
            <a:r>
              <a:rPr lang="en-US" dirty="0"/>
              <a:t>Answer A: Amazon Elastic Compute Cloud (Amazon EC2) costs are billed on a monthly basis.</a:t>
            </a:r>
          </a:p>
          <a:p>
            <a:pPr lvl="0"/>
            <a:r>
              <a:rPr lang="en-US" dirty="0"/>
              <a:t>Answer B: Customers retain full administrative access to their Amazon EC2 instances.</a:t>
            </a:r>
          </a:p>
          <a:p>
            <a:pPr lvl="0"/>
            <a:r>
              <a:rPr lang="en-US" dirty="0"/>
              <a:t>Answer D: Customers can permanently run enough instances to handle peak workloads.</a:t>
            </a:r>
          </a:p>
        </p:txBody>
      </p:sp>
      <p:sp>
        <p:nvSpPr>
          <p:cNvPr id="5" name="Slide Image Placeholder 4">
            <a:extLst>
              <a:ext uri="{FF2B5EF4-FFF2-40B4-BE49-F238E27FC236}">
                <a16:creationId xmlns:a16="http://schemas.microsoft.com/office/drawing/2014/main" id="{B089454B-49E0-38A0-3B00-878829AADE13}"/>
              </a:ext>
            </a:extLst>
          </p:cNvPr>
          <p:cNvSpPr>
            <a:spLocks noGrp="1" noRot="1" noChangeAspect="1"/>
          </p:cNvSpPr>
          <p:nvPr>
            <p:ph type="sldImg"/>
          </p:nvPr>
        </p:nvSpPr>
        <p:spPr/>
      </p:sp>
    </p:spTree>
    <p:extLst>
      <p:ext uri="{BB962C8B-B14F-4D97-AF65-F5344CB8AC3E}">
        <p14:creationId xmlns:p14="http://schemas.microsoft.com/office/powerpoint/2010/main" val="9398142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If you want to learn more about the topics covered in this module, you might find the following additional resources helpful:</a:t>
            </a:r>
          </a:p>
          <a:p>
            <a:pPr marL="171450" indent="-171450">
              <a:buFont typeface="Arial" panose="020B0604020202020204" pitchFamily="34" charset="0"/>
              <a:buChar char="•"/>
            </a:pPr>
            <a:r>
              <a:rPr lang="en-US" dirty="0"/>
              <a:t>What is AWS? YouTube video: </a:t>
            </a:r>
            <a:r>
              <a:rPr lang="en-GB" dirty="0">
                <a:hlinkClick r:id="rId3"/>
              </a:rPr>
              <a:t>https://www.youtube.com/watch?v=mZ5H8sn_2ZI&amp;feature=youtu.be</a:t>
            </a:r>
            <a:endParaRPr lang="en-US" dirty="0"/>
          </a:p>
          <a:p>
            <a:pPr marL="171450" indent="-171450">
              <a:buFont typeface="Arial" panose="020B0604020202020204" pitchFamily="34" charset="0"/>
              <a:buChar char="•"/>
            </a:pPr>
            <a:r>
              <a:rPr lang="en-US" dirty="0"/>
              <a:t>Cloud computing with AWS website: </a:t>
            </a:r>
            <a:r>
              <a:rPr lang="en-GB" dirty="0">
                <a:hlinkClick r:id="rId4"/>
              </a:rPr>
              <a:t>https://aws.amazon.com/what-is-aws/</a:t>
            </a:r>
            <a:endParaRPr lang="en-US" dirty="0"/>
          </a:p>
          <a:p>
            <a:pPr marL="171450" indent="-171450">
              <a:buFont typeface="Arial" panose="020B0604020202020204" pitchFamily="34" charset="0"/>
              <a:buChar char="•"/>
            </a:pPr>
            <a:r>
              <a:rPr lang="en-US" dirty="0"/>
              <a:t>Overview of Web Services whitepaper: </a:t>
            </a:r>
            <a:r>
              <a:rPr lang="en-GB" dirty="0">
                <a:hlinkClick r:id="rId5"/>
              </a:rPr>
              <a:t>https://d1.awsstatic.com/whitepapers/aws-overview.pdf</a:t>
            </a:r>
            <a:endParaRPr lang="en-US" dirty="0"/>
          </a:p>
          <a:p>
            <a:pPr marL="171450" indent="-171450">
              <a:buFont typeface="Arial" panose="020B0604020202020204" pitchFamily="34" charset="0"/>
              <a:buChar char="•"/>
            </a:pPr>
            <a:r>
              <a:rPr lang="en-US" dirty="0"/>
              <a:t>An Overview of the AWS Cloud Adoption Framework whitepaper: </a:t>
            </a:r>
            <a:r>
              <a:rPr lang="en-GB" dirty="0">
                <a:hlinkClick r:id="rId6"/>
              </a:rPr>
              <a:t>https://d1.awsstatic.com/whitepapers/aws_cloud_adoption_framework.pdf</a:t>
            </a:r>
            <a:endParaRPr lang="en-GB" dirty="0"/>
          </a:p>
          <a:p>
            <a:pPr marL="171450" indent="-171450">
              <a:buFont typeface="Arial" panose="020B0604020202020204" pitchFamily="34" charset="0"/>
              <a:buChar char="•"/>
            </a:pPr>
            <a:r>
              <a:rPr lang="en-US" sz="1200" dirty="0"/>
              <a:t>6 Strategies for Migrating Applications to the Cloud AWS Cloud Enterprise Strategy blog post: </a:t>
            </a:r>
            <a:r>
              <a:rPr lang="en-GB" sz="1200" dirty="0">
                <a:hlinkClick r:id="rId7"/>
              </a:rPr>
              <a:t>https://aws.amazon.com/blogs/enterprise-strategy/</a:t>
            </a:r>
            <a:r>
              <a:rPr lang="en-GB" sz="1200">
                <a:hlinkClick r:id="rId7"/>
              </a:rPr>
              <a:t>6-strategies-for-migrating-applications-to-the-cloud/</a:t>
            </a:r>
            <a:endParaRPr lang="en-US" dirty="0"/>
          </a:p>
        </p:txBody>
      </p:sp>
      <p:sp>
        <p:nvSpPr>
          <p:cNvPr id="5" name="Slide Image Placeholder 4">
            <a:extLst>
              <a:ext uri="{FF2B5EF4-FFF2-40B4-BE49-F238E27FC236}">
                <a16:creationId xmlns:a16="http://schemas.microsoft.com/office/drawing/2014/main" id="{5F4E0F19-D97F-148B-8FAA-A2BD5DADC37B}"/>
              </a:ext>
            </a:extLst>
          </p:cNvPr>
          <p:cNvSpPr>
            <a:spLocks noGrp="1" noRot="1" noChangeAspect="1"/>
          </p:cNvSpPr>
          <p:nvPr>
            <p:ph type="sldImg"/>
          </p:nvPr>
        </p:nvSpPr>
        <p:spPr/>
      </p:sp>
    </p:spTree>
    <p:extLst>
      <p:ext uri="{BB962C8B-B14F-4D97-AF65-F5344CB8AC3E}">
        <p14:creationId xmlns:p14="http://schemas.microsoft.com/office/powerpoint/2010/main" val="11933820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Thank you for completing this module.</a:t>
            </a:r>
          </a:p>
        </p:txBody>
      </p:sp>
      <p:sp>
        <p:nvSpPr>
          <p:cNvPr id="5" name="Slide Image Placeholder 4">
            <a:extLst>
              <a:ext uri="{FF2B5EF4-FFF2-40B4-BE49-F238E27FC236}">
                <a16:creationId xmlns:a16="http://schemas.microsoft.com/office/drawing/2014/main" id="{BCC7C208-FFBA-709F-90FC-57C3C2ADB450}"/>
              </a:ext>
            </a:extLst>
          </p:cNvPr>
          <p:cNvSpPr>
            <a:spLocks noGrp="1" noRot="1" noChangeAspect="1"/>
          </p:cNvSpPr>
          <p:nvPr>
            <p:ph type="sldImg"/>
          </p:nvPr>
        </p:nvSpPr>
        <p:spPr/>
      </p:sp>
    </p:spTree>
    <p:extLst>
      <p:ext uri="{BB962C8B-B14F-4D97-AF65-F5344CB8AC3E}">
        <p14:creationId xmlns:p14="http://schemas.microsoft.com/office/powerpoint/2010/main" val="4066025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What does cloud computing mean to you? </a:t>
            </a:r>
          </a:p>
          <a:p>
            <a:endParaRPr lang="en-US" dirty="0"/>
          </a:p>
          <a:p>
            <a:r>
              <a:rPr lang="en-US" dirty="0"/>
              <a:t>Take a moment to think of what cloud computing means to you and write a short sentence.</a:t>
            </a:r>
          </a:p>
        </p:txBody>
      </p:sp>
      <p:sp>
        <p:nvSpPr>
          <p:cNvPr id="5" name="Slide Image Placeholder 4">
            <a:extLst>
              <a:ext uri="{FF2B5EF4-FFF2-40B4-BE49-F238E27FC236}">
                <a16:creationId xmlns:a16="http://schemas.microsoft.com/office/drawing/2014/main" id="{BA2CF049-6C78-562A-034C-96C3C380DABA}"/>
              </a:ext>
            </a:extLst>
          </p:cNvPr>
          <p:cNvSpPr>
            <a:spLocks noGrp="1" noRot="1" noChangeAspect="1"/>
          </p:cNvSpPr>
          <p:nvPr>
            <p:ph type="sldImg"/>
          </p:nvPr>
        </p:nvSpPr>
        <p:spPr/>
      </p:sp>
    </p:spTree>
    <p:extLst>
      <p:ext uri="{BB962C8B-B14F-4D97-AF65-F5344CB8AC3E}">
        <p14:creationId xmlns:p14="http://schemas.microsoft.com/office/powerpoint/2010/main" val="3186780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b="1" dirty="0"/>
              <a:t>Cloud computing </a:t>
            </a:r>
            <a:r>
              <a:rPr lang="en-US" dirty="0"/>
              <a:t>is the on-demand delivery of compute power, database, storage, applications, and other IT resources via the internet with pay-as-you-go pricing. These resources run on server computers that are located in large data centers in different locations around the world. When you use a cloud service provider like AWS, that service provider owns the computers that you are using. These resources can be used together like building blocks to build solutions that help meet business goals and satisfy technology requirements.</a:t>
            </a:r>
          </a:p>
          <a:p>
            <a:endParaRPr lang="en-US" dirty="0"/>
          </a:p>
          <a:p>
            <a:pPr lvl="0"/>
            <a:r>
              <a:rPr lang="en-US" dirty="0"/>
              <a:t>To learn more about cloud computing and how it works, see </a:t>
            </a:r>
            <a:r>
              <a:rPr lang="en-GB" dirty="0">
                <a:hlinkClick r:id="rId3"/>
              </a:rPr>
              <a:t>https://aws.amazon.com/what-is-cloud-computing/</a:t>
            </a:r>
            <a:r>
              <a:rPr lang="en-US" dirty="0"/>
              <a:t>.</a:t>
            </a:r>
          </a:p>
        </p:txBody>
      </p:sp>
      <p:sp>
        <p:nvSpPr>
          <p:cNvPr id="5" name="Slide Image Placeholder 4">
            <a:extLst>
              <a:ext uri="{FF2B5EF4-FFF2-40B4-BE49-F238E27FC236}">
                <a16:creationId xmlns:a16="http://schemas.microsoft.com/office/drawing/2014/main" id="{F15492A6-BE0B-9066-84FC-36AD7D4E9DEF}"/>
              </a:ext>
            </a:extLst>
          </p:cNvPr>
          <p:cNvSpPr>
            <a:spLocks noGrp="1" noRot="1" noChangeAspect="1"/>
          </p:cNvSpPr>
          <p:nvPr>
            <p:ph type="sldImg"/>
          </p:nvPr>
        </p:nvSpPr>
        <p:spPr/>
      </p:sp>
    </p:spTree>
    <p:extLst>
      <p:ext uri="{BB962C8B-B14F-4D97-AF65-F5344CB8AC3E}">
        <p14:creationId xmlns:p14="http://schemas.microsoft.com/office/powerpoint/2010/main" val="2157196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Cloud computing enables you to stop thinking of your infrastructure as hardware, and instead think of (and use) it as software. But what does this mean?</a:t>
            </a:r>
          </a:p>
        </p:txBody>
      </p:sp>
      <p:sp>
        <p:nvSpPr>
          <p:cNvPr id="5" name="Slide Image Placeholder 4">
            <a:extLst>
              <a:ext uri="{FF2B5EF4-FFF2-40B4-BE49-F238E27FC236}">
                <a16:creationId xmlns:a16="http://schemas.microsoft.com/office/drawing/2014/main" id="{B3FAA523-4DD2-FB42-3A07-786AEDE30092}"/>
              </a:ext>
            </a:extLst>
          </p:cNvPr>
          <p:cNvSpPr>
            <a:spLocks noGrp="1" noRot="1" noChangeAspect="1"/>
          </p:cNvSpPr>
          <p:nvPr>
            <p:ph type="sldImg"/>
          </p:nvPr>
        </p:nvSpPr>
        <p:spPr/>
      </p:sp>
    </p:spTree>
    <p:extLst>
      <p:ext uri="{BB962C8B-B14F-4D97-AF65-F5344CB8AC3E}">
        <p14:creationId xmlns:p14="http://schemas.microsoft.com/office/powerpoint/2010/main" val="1336581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the traditional computing model, infrastructure is thought of as hardware. Hardware solutions are physical, which means they require space, staff, physical security, planning, and capital expenditure. </a:t>
            </a:r>
          </a:p>
          <a:p>
            <a:endParaRPr lang="en-US" dirty="0"/>
          </a:p>
          <a:p>
            <a:r>
              <a:rPr lang="en-US" dirty="0"/>
              <a:t>In addition to significant upfront investment, another prohibitive aspect of traditional computing is the long hardware procurement cycle that involves acquiring, provisioning, and maintaining on-premises infrastructure. </a:t>
            </a:r>
          </a:p>
          <a:p>
            <a:endParaRPr lang="en-US" dirty="0"/>
          </a:p>
          <a:p>
            <a:r>
              <a:rPr lang="en-US" dirty="0"/>
              <a:t>With a hardware solution, you must ask if there is enough resource capacity or sufficient storage to meet your needs, and you provision capacity by guessing theoretical maximum peaks. If you don’t meet your projected maximum peak, then you pay for expensive resources that stay idle. If you exceed your projected maximum peak, then you don’t have sufficient capacity to meet your needs. And if your needs change, then you must spend the time, effort, and money required to implement a new solution.</a:t>
            </a:r>
          </a:p>
          <a:p>
            <a:endParaRPr lang="en-US" dirty="0"/>
          </a:p>
          <a:p>
            <a:r>
              <a:rPr lang="en-US" dirty="0"/>
              <a:t>For example, if you wanted to provision a new website, you would need to buy the hardware, rack and stack it, put it in a data center, and then manage it or have someone else manage it. This approach is expensive and time-consuming.</a:t>
            </a:r>
          </a:p>
        </p:txBody>
      </p:sp>
      <p:sp>
        <p:nvSpPr>
          <p:cNvPr id="5" name="Slide Image Placeholder 4">
            <a:extLst>
              <a:ext uri="{FF2B5EF4-FFF2-40B4-BE49-F238E27FC236}">
                <a16:creationId xmlns:a16="http://schemas.microsoft.com/office/drawing/2014/main" id="{E702BC91-4BB2-6030-8548-A8C547DB8A97}"/>
              </a:ext>
            </a:extLst>
          </p:cNvPr>
          <p:cNvSpPr>
            <a:spLocks noGrp="1" noRot="1" noChangeAspect="1"/>
          </p:cNvSpPr>
          <p:nvPr>
            <p:ph type="sldImg"/>
          </p:nvPr>
        </p:nvSpPr>
        <p:spPr/>
      </p:sp>
    </p:spTree>
    <p:extLst>
      <p:ext uri="{BB962C8B-B14F-4D97-AF65-F5344CB8AC3E}">
        <p14:creationId xmlns:p14="http://schemas.microsoft.com/office/powerpoint/2010/main" val="1189745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By contrast, cloud computing enables you to think of your infrastructure as software. Software solutions are flexible. You can select the cloud services that best match your needs, provision and terminate those resources on-demand, and pay for what you use. You can elastically scale resources up and down in an automated fashion. With the cloud computing model, you can treat resources as temporary and disposable. The flexibility that cloud computing offers enables businesses to implement new solutions quickly and with low upfront costs. </a:t>
            </a:r>
          </a:p>
          <a:p>
            <a:endParaRPr lang="en-US" dirty="0"/>
          </a:p>
          <a:p>
            <a:r>
              <a:rPr lang="en-US" dirty="0"/>
              <a:t>Compared to hardware solutions, software solutions can change much more quickly, easily, and cost-effectively. </a:t>
            </a:r>
          </a:p>
          <a:p>
            <a:endParaRPr lang="en-US" dirty="0"/>
          </a:p>
          <a:p>
            <a:pPr lvl="0"/>
            <a:r>
              <a:rPr lang="en-US" dirty="0"/>
              <a:t>Cloud computing helps developers and IT departments avoid undifferentiated work like procurement, maintenance, and capacity planning, thus enabling them to focus on what matters most. </a:t>
            </a:r>
          </a:p>
          <a:p>
            <a:pPr lvl="0"/>
            <a:endParaRPr lang="en-US" dirty="0"/>
          </a:p>
          <a:p>
            <a:pPr lvl="0"/>
            <a:r>
              <a:rPr lang="en-US" dirty="0"/>
              <a:t>As cloud computing has grown in popularity, several different service models and deployment strategies have emerged to help meet the specific needs of different users. Each type of cloud service model and deployment strategy provides you with a different level of control, flexibility, and management. Understanding the differences between these cloud service models and deployment strategies can help you decide what set of services is right for your needs.</a:t>
            </a:r>
          </a:p>
        </p:txBody>
      </p:sp>
      <p:sp>
        <p:nvSpPr>
          <p:cNvPr id="5" name="Slide Image Placeholder 4">
            <a:extLst>
              <a:ext uri="{FF2B5EF4-FFF2-40B4-BE49-F238E27FC236}">
                <a16:creationId xmlns:a16="http://schemas.microsoft.com/office/drawing/2014/main" id="{65DF3C25-EEC2-C838-18FB-6E12A9BBAF17}"/>
              </a:ext>
            </a:extLst>
          </p:cNvPr>
          <p:cNvSpPr>
            <a:spLocks noGrp="1" noRot="1" noChangeAspect="1"/>
          </p:cNvSpPr>
          <p:nvPr>
            <p:ph type="sldImg"/>
          </p:nvPr>
        </p:nvSpPr>
        <p:spPr/>
      </p:sp>
    </p:spTree>
    <p:extLst>
      <p:ext uri="{BB962C8B-B14F-4D97-AF65-F5344CB8AC3E}">
        <p14:creationId xmlns:p14="http://schemas.microsoft.com/office/powerpoint/2010/main" val="25705524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49.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51.xml"/><Relationship Id="rId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13.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53.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dirty="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Enter </a:t>
            </a:r>
            <a:br>
              <a:rPr lang="en-US" dirty="0"/>
            </a:br>
            <a:r>
              <a:rPr lang="en-US" dirty="0"/>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dirty="0"/>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instructor name</a:t>
            </a:r>
            <a:br>
              <a:rPr lang="en-US" dirty="0"/>
            </a:br>
            <a:r>
              <a:rPr lang="en-US" dirty="0"/>
              <a:t>Instructor email address</a:t>
            </a:r>
            <a:br>
              <a:rPr lang="en-US" dirty="0"/>
            </a:br>
            <a:r>
              <a:rPr lang="en-US" dirty="0"/>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information for </a:t>
            </a:r>
            <a:r>
              <a:rPr lang="en-US" dirty="0" err="1"/>
              <a:t>eVantage</a:t>
            </a:r>
            <a:r>
              <a:rPr lang="en-US" dirty="0"/>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dirty="0"/>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dirty="0">
                <a:solidFill>
                  <a:schemeClr val="bg2"/>
                </a:solidFill>
              </a:rPr>
              <a:t>Corrections, feedback, or other questions? </a:t>
            </a:r>
            <a:br>
              <a:rPr lang="en-US" sz="2300" dirty="0">
                <a:solidFill>
                  <a:schemeClr val="bg2"/>
                </a:solidFill>
              </a:rPr>
            </a:br>
            <a:r>
              <a:rPr lang="en-US" sz="2300" dirty="0">
                <a:solidFill>
                  <a:schemeClr val="bg2"/>
                </a:solidFill>
              </a:rPr>
              <a:t>Contact us at </a:t>
            </a:r>
            <a:r>
              <a:rPr lang="en-US" sz="2300" u="sng" dirty="0">
                <a:solidFill>
                  <a:schemeClr val="bg2"/>
                </a:solidFill>
              </a:rPr>
              <a:t>https://support.aws.amazon.com/#/contacts/aws-training</a:t>
            </a:r>
            <a:r>
              <a:rPr lang="en-US" sz="2300" dirty="0">
                <a:solidFill>
                  <a:schemeClr val="bg2"/>
                </a:solidFill>
              </a:rPr>
              <a:t>. </a:t>
            </a:r>
            <a:br>
              <a:rPr lang="en-US" sz="2300" dirty="0">
                <a:solidFill>
                  <a:schemeClr val="bg2"/>
                </a:solidFill>
              </a:rPr>
            </a:br>
            <a:r>
              <a:rPr lang="en-US" sz="2300" dirty="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dirty="0"/>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dirty="0"/>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dirty="0"/>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06413890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dirty="0"/>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Placeholder 11">
            <a:extLst>
              <a:ext uri="{FF2B5EF4-FFF2-40B4-BE49-F238E27FC236}">
                <a16:creationId xmlns:a16="http://schemas.microsoft.com/office/drawing/2014/main"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dirty="0"/>
              <a:t>Service icon</a:t>
            </a:r>
          </a:p>
        </p:txBody>
      </p:sp>
      <p:sp>
        <p:nvSpPr>
          <p:cNvPr id="5" name="Text Placeholder 4">
            <a:extLst>
              <a:ext uri="{FF2B5EF4-FFF2-40B4-BE49-F238E27FC236}">
                <a16:creationId xmlns:a16="http://schemas.microsoft.com/office/drawing/2014/main"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dirty="0"/>
              <a:t>Add service name here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72971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dirty="0"/>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Picture Placeholder 4">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dirty="0"/>
              <a:t>Click icon to add picture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32C43914-0D84-493F-9BEB-DF30C6FD4C97}"/>
              </a:ext>
              <a:ext uri="{C183D7F6-B498-43B3-948B-1728B52AA6E4}">
                <adec:decorative xmlns:adec="http://schemas.microsoft.com/office/drawing/2017/decorative" val="1"/>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 uri="{C183D7F6-B498-43B3-948B-1728B52AA6E4}">
                <adec:decorative xmlns:adec="http://schemas.microsoft.com/office/drawing/2017/decorative" val="0"/>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dirty="0"/>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1 header, and 2 text columns</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headers,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picture3, 3 headers, and 3text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4 headers, and 4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85428753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and 4 headers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00163814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dirty="0"/>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3618213"/>
      </p:ext>
    </p:extLst>
  </p:cSld>
  <p:clrMapOvr>
    <a:masterClrMapping/>
  </p:clrMapOvr>
  <p:hf hdr="0" ftr="0" dt="0"/>
  <p:extLst>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dirty="0"/>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13130084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dirty="0"/>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dirty="0"/>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dirty="0"/>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dirty="0"/>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C6078C7F-2E33-426C-96FF-E7084DD86E7E}"/>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BKG-RT">
              <a:extLst>
                <a:ext uri="{FF2B5EF4-FFF2-40B4-BE49-F238E27FC236}">
                  <a16:creationId xmlns:a16="http://schemas.microsoft.com/office/drawing/2014/main" id="{5D3C4E6B-760F-4EC0-919D-D0EEACF9ACA9}"/>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8" name="AWS Logo">
              <a:extLst>
                <a:ext uri="{FF2B5EF4-FFF2-40B4-BE49-F238E27FC236}">
                  <a16:creationId xmlns:a16="http://schemas.microsoft.com/office/drawing/2014/main" id="{90E6AE4C-E744-4586-850E-BEDD7EE7AB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dirty="0"/>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grpSp>
        <p:nvGrpSpPr>
          <p:cNvPr id="12" name="Background">
            <a:extLst>
              <a:ext uri="{FF2B5EF4-FFF2-40B4-BE49-F238E27FC236}">
                <a16:creationId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id="{1BDF6026-D674-4E63-8B3A-CBDFE9E787C1}"/>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ubeTop">
              <a:extLst>
                <a:ext uri="{FF2B5EF4-FFF2-40B4-BE49-F238E27FC236}">
                  <a16:creationId xmlns:a16="http://schemas.microsoft.com/office/drawing/2014/main" id="{06BB4668-D264-4030-8700-4F9782A61534}"/>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BKG-RT">
              <a:extLst>
                <a:ext uri="{FF2B5EF4-FFF2-40B4-BE49-F238E27FC236}">
                  <a16:creationId xmlns:a16="http://schemas.microsoft.com/office/drawing/2014/main" id="{8E17F594-599B-4FD9-8BCB-8E1C019CCB44}"/>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7" name="Icons">
              <a:extLst>
                <a:ext uri="{FF2B5EF4-FFF2-40B4-BE49-F238E27FC236}">
                  <a16:creationId xmlns:a16="http://schemas.microsoft.com/office/drawing/2014/main" id="{3826BD34-BA31-4D91-BFD2-6BBD94A51D24}"/>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pyright">
              <a:extLst>
                <a:ext uri="{FF2B5EF4-FFF2-40B4-BE49-F238E27FC236}">
                  <a16:creationId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BF122BEF-CA51-4B5F-A9D2-5B4722001489}"/>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KG-RT">
              <a:extLst>
                <a:ext uri="{FF2B5EF4-FFF2-40B4-BE49-F238E27FC236}">
                  <a16:creationId xmlns:a16="http://schemas.microsoft.com/office/drawing/2014/main" id="{80E3899F-10AE-440C-9957-5E3536890A76}"/>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6" name="AWS Logo">
              <a:extLst>
                <a:ext uri="{FF2B5EF4-FFF2-40B4-BE49-F238E27FC236}">
                  <a16:creationId xmlns:a16="http://schemas.microsoft.com/office/drawing/2014/main" id="{AFED23B7-B88C-4046-B460-7E08C859BC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1C269943-78A1-4304-AE96-B1F32EC214E6}"/>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AWS Logo">
              <a:extLst>
                <a:ext uri="{FF2B5EF4-FFF2-40B4-BE49-F238E27FC236}">
                  <a16:creationId xmlns:a16="http://schemas.microsoft.com/office/drawing/2014/main" id="{A49D8E1E-772D-46F7-9ACE-C06929884B0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dirty="0"/>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90075568"/>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dirty="0"/>
              <a:t>Title and vertical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284557664"/>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41815687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993321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2424235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6888385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KC-Academy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userDrawn="1"/>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B23121D6-781A-4B6C-8D9B-3A8188A614AE}" type="slidenum">
              <a:rPr lang="en-US" smtClean="0"/>
              <a:t>‹#›</a:t>
            </a:fld>
            <a:endParaRPr lang="en-US" dirty="0"/>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p:nvPr>
        </p:nvSpPr>
        <p:spPr>
          <a:xfrm>
            <a:off x="179239" y="179881"/>
            <a:ext cx="11771597" cy="498849"/>
          </a:xfrm>
        </p:spPr>
        <p:txBody>
          <a:bodyPr/>
          <a:lstStyle>
            <a:lvl1pPr>
              <a:defRPr>
                <a:solidFill>
                  <a:schemeClr val="bg1"/>
                </a:solidFill>
              </a:defRPr>
            </a:lvl1pPr>
          </a:lstStyle>
          <a:p>
            <a:endParaRPr lang="en-US"/>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Tree>
    <p:custDataLst>
      <p:tags r:id="rId1"/>
    </p:custDataLst>
    <p:extLst>
      <p:ext uri="{BB962C8B-B14F-4D97-AF65-F5344CB8AC3E}">
        <p14:creationId xmlns:p14="http://schemas.microsoft.com/office/powerpoint/2010/main" val="3932475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EF85A022-A363-4CD9-B810-5976000CBBC0}"/>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2D6722E9-1C81-4073-B0F0-1BD01679C8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AWS Logo">
              <a:extLst>
                <a:ext uri="{FF2B5EF4-FFF2-40B4-BE49-F238E27FC236}">
                  <a16:creationId xmlns:a16="http://schemas.microsoft.com/office/drawing/2014/main" id="{E6ABDCA0-5043-47E4-83F1-F456F798534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F30563F4-C022-4AE5-AB0E-380E2398A61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E69D2142-6967-490F-8396-213F1FEE99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AWS Logo">
              <a:extLst>
                <a:ext uri="{FF2B5EF4-FFF2-40B4-BE49-F238E27FC236}">
                  <a16:creationId xmlns:a16="http://schemas.microsoft.com/office/drawing/2014/main" id="{9BFD0B48-1965-4206-B782-7E2FE7076B82}"/>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dirty="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dirty="0"/>
              <a:t>Thank you text</a:t>
            </a:r>
          </a:p>
        </p:txBody>
      </p:sp>
      <p:sp>
        <p:nvSpPr>
          <p:cNvPr id="5" name="Text Placeholder 4">
            <a:extLst>
              <a:ext uri="{FF2B5EF4-FFF2-40B4-BE49-F238E27FC236}">
                <a16:creationId xmlns:a16="http://schemas.microsoft.com/office/drawing/2014/main"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dirty="0"/>
              <a:t>Edit Master text styles</a:t>
            </a:r>
          </a:p>
        </p:txBody>
      </p:sp>
    </p:spTree>
    <p:custDataLst>
      <p:tags r:id="rId1"/>
    </p:custDataLst>
    <p:extLst>
      <p:ext uri="{BB962C8B-B14F-4D97-AF65-F5344CB8AC3E}">
        <p14:creationId xmlns:p14="http://schemas.microsoft.com/office/powerpoint/2010/main" val="23303842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3.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4">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243599" y="6452308"/>
            <a:ext cx="366979" cy="219456"/>
          </a:xfrm>
          <a:prstGeom prst="rect">
            <a:avLst/>
          </a:prstGeom>
        </p:spPr>
      </p:pic>
    </p:spTree>
    <p:custDataLst>
      <p:tags r:id="rId53"/>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87" r:id="rId9"/>
    <p:sldLayoutId id="2147484008" r:id="rId10"/>
    <p:sldLayoutId id="2147484009" r:id="rId11"/>
    <p:sldLayoutId id="2147484010" r:id="rId12"/>
    <p:sldLayoutId id="2147484011" r:id="rId13"/>
    <p:sldLayoutId id="2147484012" r:id="rId14"/>
    <p:sldLayoutId id="2147484089"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 id="2147484039" r:id="rId42"/>
    <p:sldLayoutId id="2147484040" r:id="rId43"/>
    <p:sldLayoutId id="2147484041" r:id="rId44"/>
    <p:sldLayoutId id="2147484042" r:id="rId45"/>
    <p:sldLayoutId id="2147484090" r:id="rId46"/>
    <p:sldLayoutId id="2147484091" r:id="rId47"/>
    <p:sldLayoutId id="2147484092" r:id="rId48"/>
    <p:sldLayoutId id="2147484093" r:id="rId49"/>
    <p:sldLayoutId id="2147484094" r:id="rId50"/>
    <p:sldLayoutId id="2147484095" r:id="rId51"/>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63.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64.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48.png"/><Relationship Id="rId21" Type="http://schemas.openxmlformats.org/officeDocument/2006/relationships/image" Target="../media/image43.svg"/><Relationship Id="rId34" Type="http://schemas.openxmlformats.org/officeDocument/2006/relationships/image" Target="../media/image56.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47.svg"/><Relationship Id="rId33" Type="http://schemas.openxmlformats.org/officeDocument/2006/relationships/image" Target="../media/image55.svg"/><Relationship Id="rId2" Type="http://schemas.openxmlformats.org/officeDocument/2006/relationships/tags" Target="../tags/tag66.xml"/><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svg"/><Relationship Id="rId1" Type="http://schemas.openxmlformats.org/officeDocument/2006/relationships/tags" Target="../tags/tag65.xml"/><Relationship Id="rId6" Type="http://schemas.openxmlformats.org/officeDocument/2006/relationships/image" Target="../media/image28.emf"/><Relationship Id="rId11" Type="http://schemas.openxmlformats.org/officeDocument/2006/relationships/image" Target="../media/image33.png"/><Relationship Id="rId24" Type="http://schemas.openxmlformats.org/officeDocument/2006/relationships/image" Target="../media/image46.png"/><Relationship Id="rId32" Type="http://schemas.openxmlformats.org/officeDocument/2006/relationships/image" Target="../media/image54.png"/><Relationship Id="rId37" Type="http://schemas.openxmlformats.org/officeDocument/2006/relationships/image" Target="../media/image59.svg"/><Relationship Id="rId5" Type="http://schemas.openxmlformats.org/officeDocument/2006/relationships/image" Target="../media/image27.PNG"/><Relationship Id="rId15" Type="http://schemas.openxmlformats.org/officeDocument/2006/relationships/image" Target="../media/image37.svg"/><Relationship Id="rId23" Type="http://schemas.openxmlformats.org/officeDocument/2006/relationships/image" Target="../media/image45.svg"/><Relationship Id="rId28" Type="http://schemas.openxmlformats.org/officeDocument/2006/relationships/image" Target="../media/image50.png"/><Relationship Id="rId36" Type="http://schemas.openxmlformats.org/officeDocument/2006/relationships/image" Target="../media/image58.png"/><Relationship Id="rId10" Type="http://schemas.openxmlformats.org/officeDocument/2006/relationships/image" Target="../media/image32.emf"/><Relationship Id="rId19" Type="http://schemas.openxmlformats.org/officeDocument/2006/relationships/image" Target="../media/image41.svg"/><Relationship Id="rId31" Type="http://schemas.openxmlformats.org/officeDocument/2006/relationships/image" Target="../media/image53.svg"/><Relationship Id="rId4" Type="http://schemas.openxmlformats.org/officeDocument/2006/relationships/notesSlide" Target="../notesSlides/notesSlide12.xml"/><Relationship Id="rId9" Type="http://schemas.openxmlformats.org/officeDocument/2006/relationships/image" Target="../media/image31.sv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svg"/><Relationship Id="rId30" Type="http://schemas.openxmlformats.org/officeDocument/2006/relationships/image" Target="../media/image52.png"/><Relationship Id="rId35" Type="http://schemas.openxmlformats.org/officeDocument/2006/relationships/image" Target="../media/image57.svg"/><Relationship Id="rId8" Type="http://schemas.openxmlformats.org/officeDocument/2006/relationships/image" Target="../media/image30.png"/><Relationship Id="rId3"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67.xml"/><Relationship Id="rId4" Type="http://schemas.openxmlformats.org/officeDocument/2006/relationships/image" Target="../media/image60.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6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69.xml"/><Relationship Id="rId5" Type="http://schemas.openxmlformats.org/officeDocument/2006/relationships/image" Target="../media/image62.pn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notesSlide" Target="../notesSlides/notesSlide16.xml"/><Relationship Id="rId7" Type="http://schemas.openxmlformats.org/officeDocument/2006/relationships/image" Target="../media/image66.png"/><Relationship Id="rId2" Type="http://schemas.openxmlformats.org/officeDocument/2006/relationships/slideLayout" Target="../slideLayouts/slideLayout12.xml"/><Relationship Id="rId1" Type="http://schemas.openxmlformats.org/officeDocument/2006/relationships/tags" Target="../tags/tag70.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notesSlide" Target="../notesSlides/notesSlide17.xml"/><Relationship Id="rId7" Type="http://schemas.openxmlformats.org/officeDocument/2006/relationships/image" Target="../media/image71.png"/><Relationship Id="rId2" Type="http://schemas.openxmlformats.org/officeDocument/2006/relationships/slideLayout" Target="../slideLayouts/slideLayout12.xml"/><Relationship Id="rId1" Type="http://schemas.openxmlformats.org/officeDocument/2006/relationships/tags" Target="../tags/tag7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72.xml"/><Relationship Id="rId5" Type="http://schemas.openxmlformats.org/officeDocument/2006/relationships/image" Target="../media/image74.png"/><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19.xml"/><Relationship Id="rId7" Type="http://schemas.openxmlformats.org/officeDocument/2006/relationships/image" Target="../media/image77.png"/><Relationship Id="rId2" Type="http://schemas.openxmlformats.org/officeDocument/2006/relationships/slideLayout" Target="../slideLayouts/slideLayout12.xml"/><Relationship Id="rId1" Type="http://schemas.openxmlformats.org/officeDocument/2006/relationships/tags" Target="../tags/tag73.xml"/><Relationship Id="rId6" Type="http://schemas.openxmlformats.org/officeDocument/2006/relationships/image" Target="../media/image76.png"/><Relationship Id="rId5" Type="http://schemas.microsoft.com/office/2007/relationships/hdphoto" Target="../media/hdphoto4.wdp"/><Relationship Id="rId4" Type="http://schemas.openxmlformats.org/officeDocument/2006/relationships/image" Target="../media/image75.png"/><Relationship Id="rId9"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55.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82.png"/><Relationship Id="rId2" Type="http://schemas.openxmlformats.org/officeDocument/2006/relationships/slideLayout" Target="../slideLayouts/slideLayout12.xml"/><Relationship Id="rId1" Type="http://schemas.openxmlformats.org/officeDocument/2006/relationships/tags" Target="../tags/tag7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75.xml"/><Relationship Id="rId4" Type="http://schemas.openxmlformats.org/officeDocument/2006/relationships/image" Target="../media/image60.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7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ags" Target="../tags/tag7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78.xml"/></Relationships>
</file>

<file path=ppt/slides/_rels/slide25.xml.rels><?xml version="1.0" encoding="UTF-8" standalone="yes"?>
<Relationships xmlns="http://schemas.openxmlformats.org/package/2006/relationships"><Relationship Id="rId13" Type="http://schemas.openxmlformats.org/officeDocument/2006/relationships/image" Target="../media/image95.svg"/><Relationship Id="rId18" Type="http://schemas.openxmlformats.org/officeDocument/2006/relationships/image" Target="../media/image100.png"/><Relationship Id="rId26" Type="http://schemas.openxmlformats.org/officeDocument/2006/relationships/image" Target="../media/image108.png"/><Relationship Id="rId39" Type="http://schemas.openxmlformats.org/officeDocument/2006/relationships/image" Target="../media/image121.svg"/><Relationship Id="rId21" Type="http://schemas.openxmlformats.org/officeDocument/2006/relationships/image" Target="../media/image103.svg"/><Relationship Id="rId34" Type="http://schemas.openxmlformats.org/officeDocument/2006/relationships/image" Target="../media/image116.png"/><Relationship Id="rId42" Type="http://schemas.openxmlformats.org/officeDocument/2006/relationships/image" Target="../media/image124.png"/><Relationship Id="rId47" Type="http://schemas.openxmlformats.org/officeDocument/2006/relationships/image" Target="../media/image129.svg"/><Relationship Id="rId7" Type="http://schemas.openxmlformats.org/officeDocument/2006/relationships/image" Target="../media/image89.svg"/><Relationship Id="rId2" Type="http://schemas.openxmlformats.org/officeDocument/2006/relationships/slideLayout" Target="../slideLayouts/slideLayout12.xml"/><Relationship Id="rId16" Type="http://schemas.openxmlformats.org/officeDocument/2006/relationships/image" Target="../media/image98.png"/><Relationship Id="rId29" Type="http://schemas.openxmlformats.org/officeDocument/2006/relationships/image" Target="../media/image111.svg"/><Relationship Id="rId11" Type="http://schemas.openxmlformats.org/officeDocument/2006/relationships/image" Target="../media/image93.svg"/><Relationship Id="rId24" Type="http://schemas.openxmlformats.org/officeDocument/2006/relationships/image" Target="../media/image106.png"/><Relationship Id="rId32" Type="http://schemas.openxmlformats.org/officeDocument/2006/relationships/image" Target="../media/image114.png"/><Relationship Id="rId37" Type="http://schemas.openxmlformats.org/officeDocument/2006/relationships/image" Target="../media/image119.svg"/><Relationship Id="rId40" Type="http://schemas.openxmlformats.org/officeDocument/2006/relationships/image" Target="../media/image122.png"/><Relationship Id="rId45" Type="http://schemas.openxmlformats.org/officeDocument/2006/relationships/image" Target="../media/image127.svg"/><Relationship Id="rId5" Type="http://schemas.openxmlformats.org/officeDocument/2006/relationships/image" Target="../media/image87.svg"/><Relationship Id="rId15" Type="http://schemas.openxmlformats.org/officeDocument/2006/relationships/image" Target="../media/image97.svg"/><Relationship Id="rId23" Type="http://schemas.openxmlformats.org/officeDocument/2006/relationships/image" Target="../media/image105.svg"/><Relationship Id="rId28" Type="http://schemas.openxmlformats.org/officeDocument/2006/relationships/image" Target="../media/image110.png"/><Relationship Id="rId36" Type="http://schemas.openxmlformats.org/officeDocument/2006/relationships/image" Target="../media/image118.png"/><Relationship Id="rId49" Type="http://schemas.openxmlformats.org/officeDocument/2006/relationships/image" Target="../media/image131.svg"/><Relationship Id="rId10" Type="http://schemas.openxmlformats.org/officeDocument/2006/relationships/image" Target="../media/image92.png"/><Relationship Id="rId19" Type="http://schemas.openxmlformats.org/officeDocument/2006/relationships/image" Target="../media/image101.svg"/><Relationship Id="rId31" Type="http://schemas.openxmlformats.org/officeDocument/2006/relationships/image" Target="../media/image113.svg"/><Relationship Id="rId44" Type="http://schemas.openxmlformats.org/officeDocument/2006/relationships/image" Target="../media/image126.png"/><Relationship Id="rId4" Type="http://schemas.openxmlformats.org/officeDocument/2006/relationships/image" Target="../media/image86.png"/><Relationship Id="rId9" Type="http://schemas.openxmlformats.org/officeDocument/2006/relationships/image" Target="../media/image91.svg"/><Relationship Id="rId14" Type="http://schemas.openxmlformats.org/officeDocument/2006/relationships/image" Target="../media/image96.png"/><Relationship Id="rId22" Type="http://schemas.openxmlformats.org/officeDocument/2006/relationships/image" Target="../media/image104.png"/><Relationship Id="rId27" Type="http://schemas.openxmlformats.org/officeDocument/2006/relationships/image" Target="../media/image109.svg"/><Relationship Id="rId30" Type="http://schemas.openxmlformats.org/officeDocument/2006/relationships/image" Target="../media/image112.png"/><Relationship Id="rId35" Type="http://schemas.openxmlformats.org/officeDocument/2006/relationships/image" Target="../media/image117.svg"/><Relationship Id="rId43" Type="http://schemas.openxmlformats.org/officeDocument/2006/relationships/image" Target="../media/image125.svg"/><Relationship Id="rId48" Type="http://schemas.openxmlformats.org/officeDocument/2006/relationships/image" Target="../media/image130.png"/><Relationship Id="rId8" Type="http://schemas.openxmlformats.org/officeDocument/2006/relationships/image" Target="../media/image90.png"/><Relationship Id="rId3" Type="http://schemas.openxmlformats.org/officeDocument/2006/relationships/notesSlide" Target="../notesSlides/notesSlide25.xml"/><Relationship Id="rId12" Type="http://schemas.openxmlformats.org/officeDocument/2006/relationships/image" Target="../media/image94.png"/><Relationship Id="rId17" Type="http://schemas.openxmlformats.org/officeDocument/2006/relationships/image" Target="../media/image99.svg"/><Relationship Id="rId25" Type="http://schemas.openxmlformats.org/officeDocument/2006/relationships/image" Target="../media/image107.svg"/><Relationship Id="rId33" Type="http://schemas.openxmlformats.org/officeDocument/2006/relationships/image" Target="../media/image115.svg"/><Relationship Id="rId38" Type="http://schemas.openxmlformats.org/officeDocument/2006/relationships/image" Target="../media/image120.png"/><Relationship Id="rId46" Type="http://schemas.openxmlformats.org/officeDocument/2006/relationships/image" Target="../media/image128.png"/><Relationship Id="rId20" Type="http://schemas.openxmlformats.org/officeDocument/2006/relationships/image" Target="../media/image102.png"/><Relationship Id="rId41" Type="http://schemas.openxmlformats.org/officeDocument/2006/relationships/image" Target="../media/image123.svg"/><Relationship Id="rId1" Type="http://schemas.openxmlformats.org/officeDocument/2006/relationships/tags" Target="../tags/tag79.xml"/><Relationship Id="rId6" Type="http://schemas.openxmlformats.org/officeDocument/2006/relationships/image" Target="../media/image88.png"/></Relationships>
</file>

<file path=ppt/slides/_rels/slide26.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133.svg"/><Relationship Id="rId18" Type="http://schemas.openxmlformats.org/officeDocument/2006/relationships/image" Target="../media/image46.png"/><Relationship Id="rId3" Type="http://schemas.openxmlformats.org/officeDocument/2006/relationships/notesSlide" Target="../notesSlides/notesSlide26.xml"/><Relationship Id="rId21" Type="http://schemas.openxmlformats.org/officeDocument/2006/relationships/image" Target="../media/image139.svg"/><Relationship Id="rId7" Type="http://schemas.openxmlformats.org/officeDocument/2006/relationships/image" Target="../media/image105.svg"/><Relationship Id="rId12" Type="http://schemas.openxmlformats.org/officeDocument/2006/relationships/image" Target="../media/image132.png"/><Relationship Id="rId17" Type="http://schemas.openxmlformats.org/officeDocument/2006/relationships/image" Target="../media/image137.svg"/><Relationship Id="rId2" Type="http://schemas.openxmlformats.org/officeDocument/2006/relationships/slideLayout" Target="../slideLayouts/slideLayout12.xml"/><Relationship Id="rId16" Type="http://schemas.openxmlformats.org/officeDocument/2006/relationships/image" Target="../media/image136.png"/><Relationship Id="rId20" Type="http://schemas.openxmlformats.org/officeDocument/2006/relationships/image" Target="../media/image138.png"/><Relationship Id="rId1" Type="http://schemas.openxmlformats.org/officeDocument/2006/relationships/tags" Target="../tags/tag80.xml"/><Relationship Id="rId6" Type="http://schemas.openxmlformats.org/officeDocument/2006/relationships/image" Target="../media/image104.png"/><Relationship Id="rId11" Type="http://schemas.openxmlformats.org/officeDocument/2006/relationships/image" Target="../media/image111.svg"/><Relationship Id="rId5" Type="http://schemas.openxmlformats.org/officeDocument/2006/relationships/image" Target="../media/image117.svg"/><Relationship Id="rId15" Type="http://schemas.openxmlformats.org/officeDocument/2006/relationships/image" Target="../media/image135.svg"/><Relationship Id="rId23" Type="http://schemas.openxmlformats.org/officeDocument/2006/relationships/image" Target="../media/image141.svg"/><Relationship Id="rId10" Type="http://schemas.openxmlformats.org/officeDocument/2006/relationships/image" Target="../media/image110.png"/><Relationship Id="rId19" Type="http://schemas.openxmlformats.org/officeDocument/2006/relationships/image" Target="../media/image47.svg"/><Relationship Id="rId4" Type="http://schemas.openxmlformats.org/officeDocument/2006/relationships/image" Target="../media/image116.png"/><Relationship Id="rId9" Type="http://schemas.openxmlformats.org/officeDocument/2006/relationships/image" Target="../media/image95.svg"/><Relationship Id="rId14" Type="http://schemas.openxmlformats.org/officeDocument/2006/relationships/image" Target="../media/image134.png"/><Relationship Id="rId22" Type="http://schemas.openxmlformats.org/officeDocument/2006/relationships/image" Target="../media/image140.png"/></Relationships>
</file>

<file path=ppt/slides/_rels/slide27.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svg"/><Relationship Id="rId18" Type="http://schemas.openxmlformats.org/officeDocument/2006/relationships/image" Target="../media/image136.png"/><Relationship Id="rId3" Type="http://schemas.openxmlformats.org/officeDocument/2006/relationships/notesSlide" Target="../notesSlides/notesSlide27.xml"/><Relationship Id="rId21" Type="http://schemas.openxmlformats.org/officeDocument/2006/relationships/image" Target="../media/image157.svg"/><Relationship Id="rId7" Type="http://schemas.openxmlformats.org/officeDocument/2006/relationships/image" Target="../media/image145.svg"/><Relationship Id="rId12" Type="http://schemas.openxmlformats.org/officeDocument/2006/relationships/image" Target="../media/image150.png"/><Relationship Id="rId17" Type="http://schemas.openxmlformats.org/officeDocument/2006/relationships/image" Target="../media/image155.svg"/><Relationship Id="rId2" Type="http://schemas.openxmlformats.org/officeDocument/2006/relationships/slideLayout" Target="../slideLayouts/slideLayout12.xml"/><Relationship Id="rId16" Type="http://schemas.openxmlformats.org/officeDocument/2006/relationships/image" Target="../media/image154.png"/><Relationship Id="rId20" Type="http://schemas.openxmlformats.org/officeDocument/2006/relationships/image" Target="../media/image156.png"/><Relationship Id="rId1" Type="http://schemas.openxmlformats.org/officeDocument/2006/relationships/tags" Target="../tags/tag81.xml"/><Relationship Id="rId6" Type="http://schemas.openxmlformats.org/officeDocument/2006/relationships/image" Target="../media/image144.png"/><Relationship Id="rId11" Type="http://schemas.openxmlformats.org/officeDocument/2006/relationships/image" Target="../media/image149.svg"/><Relationship Id="rId5" Type="http://schemas.openxmlformats.org/officeDocument/2006/relationships/image" Target="../media/image143.svg"/><Relationship Id="rId15" Type="http://schemas.openxmlformats.org/officeDocument/2006/relationships/image" Target="../media/image153.svg"/><Relationship Id="rId23" Type="http://schemas.openxmlformats.org/officeDocument/2006/relationships/image" Target="../media/image159.svg"/><Relationship Id="rId10" Type="http://schemas.openxmlformats.org/officeDocument/2006/relationships/image" Target="../media/image148.png"/><Relationship Id="rId19" Type="http://schemas.openxmlformats.org/officeDocument/2006/relationships/image" Target="../media/image137.svg"/><Relationship Id="rId4" Type="http://schemas.openxmlformats.org/officeDocument/2006/relationships/image" Target="../media/image142.png"/><Relationship Id="rId9" Type="http://schemas.openxmlformats.org/officeDocument/2006/relationships/image" Target="../media/image147.svg"/><Relationship Id="rId14" Type="http://schemas.openxmlformats.org/officeDocument/2006/relationships/image" Target="../media/image152.png"/><Relationship Id="rId22" Type="http://schemas.openxmlformats.org/officeDocument/2006/relationships/image" Target="../media/image158.png"/></Relationships>
</file>

<file path=ppt/slides/_rels/slide28.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95.svg"/><Relationship Id="rId3" Type="http://schemas.openxmlformats.org/officeDocument/2006/relationships/notesSlide" Target="../notesSlides/notesSlide28.xml"/><Relationship Id="rId7" Type="http://schemas.openxmlformats.org/officeDocument/2006/relationships/image" Target="../media/image109.svg"/><Relationship Id="rId12" Type="http://schemas.openxmlformats.org/officeDocument/2006/relationships/image" Target="../media/image94.png"/><Relationship Id="rId17" Type="http://schemas.openxmlformats.org/officeDocument/2006/relationships/image" Target="../media/image89.svg"/><Relationship Id="rId2" Type="http://schemas.openxmlformats.org/officeDocument/2006/relationships/slideLayout" Target="../slideLayouts/slideLayout12.xml"/><Relationship Id="rId16" Type="http://schemas.openxmlformats.org/officeDocument/2006/relationships/image" Target="../media/image88.png"/><Relationship Id="rId1" Type="http://schemas.openxmlformats.org/officeDocument/2006/relationships/tags" Target="../tags/tag82.xml"/><Relationship Id="rId6" Type="http://schemas.openxmlformats.org/officeDocument/2006/relationships/image" Target="../media/image108.png"/><Relationship Id="rId11" Type="http://schemas.openxmlformats.org/officeDocument/2006/relationships/image" Target="../media/image117.svg"/><Relationship Id="rId5" Type="http://schemas.openxmlformats.org/officeDocument/2006/relationships/image" Target="../media/image123.svg"/><Relationship Id="rId15" Type="http://schemas.openxmlformats.org/officeDocument/2006/relationships/image" Target="../media/image111.svg"/><Relationship Id="rId10" Type="http://schemas.openxmlformats.org/officeDocument/2006/relationships/image" Target="../media/image116.png"/><Relationship Id="rId4" Type="http://schemas.openxmlformats.org/officeDocument/2006/relationships/image" Target="../media/image122.png"/><Relationship Id="rId9" Type="http://schemas.openxmlformats.org/officeDocument/2006/relationships/image" Target="../media/image105.svg"/><Relationship Id="rId14" Type="http://schemas.openxmlformats.org/officeDocument/2006/relationships/image" Target="../media/image11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tags" Target="../tags/tag83.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5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84.xml"/><Relationship Id="rId4" Type="http://schemas.openxmlformats.org/officeDocument/2006/relationships/image" Target="../media/image60.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8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tags" Target="../tags/tag86.xml"/><Relationship Id="rId4" Type="http://schemas.openxmlformats.org/officeDocument/2006/relationships/image" Target="../media/image16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tags" Target="../tags/tag87.xml"/><Relationship Id="rId4" Type="http://schemas.openxmlformats.org/officeDocument/2006/relationships/image" Target="../media/image16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tags" Target="../tags/tag88.xml"/><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6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tags" Target="../tags/tag89.xml"/><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6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xml"/><Relationship Id="rId1" Type="http://schemas.openxmlformats.org/officeDocument/2006/relationships/tags" Target="../tags/tag90.xml"/><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6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2.xml"/><Relationship Id="rId1" Type="http://schemas.openxmlformats.org/officeDocument/2006/relationships/tags" Target="../tags/tag91.xml"/><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6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xml"/><Relationship Id="rId1" Type="http://schemas.openxmlformats.org/officeDocument/2006/relationships/tags" Target="../tags/tag92.xml"/><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2.xml"/><Relationship Id="rId1" Type="http://schemas.openxmlformats.org/officeDocument/2006/relationships/tags" Target="../tags/tag93.xml"/><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6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94.xml"/><Relationship Id="rId4" Type="http://schemas.openxmlformats.org/officeDocument/2006/relationships/image" Target="../media/image60.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9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2.xml"/><Relationship Id="rId1" Type="http://schemas.openxmlformats.org/officeDocument/2006/relationships/tags" Target="../tags/tag9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2.xml"/><Relationship Id="rId1" Type="http://schemas.openxmlformats.org/officeDocument/2006/relationships/tags" Target="../tags/tag97.xml"/><Relationship Id="rId4" Type="http://schemas.openxmlformats.org/officeDocument/2006/relationships/image" Target="../media/image170.tif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1.xml"/><Relationship Id="rId1" Type="http://schemas.openxmlformats.org/officeDocument/2006/relationships/tags" Target="../tags/tag9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3.xml"/><Relationship Id="rId1" Type="http://schemas.openxmlformats.org/officeDocument/2006/relationships/tags" Target="../tags/tag99.xml"/></Relationships>
</file>

<file path=ppt/slides/_rels/slide46.xml.rels><?xml version="1.0" encoding="UTF-8" standalone="yes"?>
<Relationships xmlns="http://schemas.openxmlformats.org/package/2006/relationships"><Relationship Id="rId8" Type="http://schemas.openxmlformats.org/officeDocument/2006/relationships/hyperlink" Target="https://aws.amazon.com/blogs/enterprise-strategy/6-strategies-for-migrating-applications-to-the-cloud/" TargetMode="External"/><Relationship Id="rId3" Type="http://schemas.openxmlformats.org/officeDocument/2006/relationships/notesSlide" Target="../notesSlides/notesSlide46.xml"/><Relationship Id="rId7" Type="http://schemas.openxmlformats.org/officeDocument/2006/relationships/hyperlink" Target="https://d1.awsstatic.com/whitepapers/aws_cloud_adoption_framework.pdf" TargetMode="External"/><Relationship Id="rId2" Type="http://schemas.openxmlformats.org/officeDocument/2006/relationships/slideLayout" Target="../slideLayouts/slideLayout12.xml"/><Relationship Id="rId1" Type="http://schemas.openxmlformats.org/officeDocument/2006/relationships/tags" Target="../tags/tag100.xml"/><Relationship Id="rId6" Type="http://schemas.openxmlformats.org/officeDocument/2006/relationships/hyperlink" Target="https://d1.awsstatic.com/whitepapers/aws-overview.pdf" TargetMode="External"/><Relationship Id="rId5" Type="http://schemas.openxmlformats.org/officeDocument/2006/relationships/hyperlink" Target="https://aws.amazon.com/what-is-aws/" TargetMode="External"/><Relationship Id="rId4" Type="http://schemas.openxmlformats.org/officeDocument/2006/relationships/hyperlink" Target="https://www.youtube.com/watch?v=mZ5H8sn_2ZI&amp;feature=youtu.be"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9.xml"/><Relationship Id="rId1" Type="http://schemas.openxmlformats.org/officeDocument/2006/relationships/tags" Target="../tags/tag10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58.xml"/><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59.xml"/><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60.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6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5.xml"/><Relationship Id="rId1" Type="http://schemas.openxmlformats.org/officeDocument/2006/relationships/tags" Target="../tags/tag6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a:latin typeface="Amazon Ember Light" charset="0"/>
                <a:ea typeface="Amazon Ember Light" charset="0"/>
                <a:cs typeface="Amazon Ember Light" charset="0"/>
              </a:rPr>
              <a:t>Module 1: Cloud Concepts Overview</a:t>
            </a:r>
          </a:p>
        </p:txBody>
      </p:sp>
      <p:sp>
        <p:nvSpPr>
          <p:cNvPr id="2" name="Text Placeholder 1"/>
          <p:cNvSpPr>
            <a:spLocks noGrp="1"/>
          </p:cNvSpPr>
          <p:nvPr>
            <p:ph type="subTitle" idx="1"/>
          </p:nvPr>
        </p:nvSpPr>
        <p:spPr/>
        <p:txBody>
          <a:bodyPr/>
          <a:lstStyle/>
          <a:p>
            <a:r>
              <a:rPr lang="en-US" dirty="0"/>
              <a:t>AWS Academy Cloud Foundations</a:t>
            </a:r>
          </a:p>
        </p:txBody>
      </p:sp>
    </p:spTree>
    <p:custDataLst>
      <p:tags r:id="rId1"/>
    </p:custDataLst>
    <p:extLst>
      <p:ext uri="{BB962C8B-B14F-4D97-AF65-F5344CB8AC3E}">
        <p14:creationId xmlns:p14="http://schemas.microsoft.com/office/powerpoint/2010/main" val="1505555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C183D7F6-B498-43B3-948B-1728B52AA6E4}">
                <adec:decorative xmlns:adec="http://schemas.microsoft.com/office/drawing/2017/decorative" val="0"/>
              </a:ext>
            </a:extLst>
          </p:cNvPr>
          <p:cNvSpPr>
            <a:spLocks noGrp="1"/>
          </p:cNvSpPr>
          <p:nvPr>
            <p:ph type="sldNum" sz="quarter" idx="20"/>
          </p:nvPr>
        </p:nvSpPr>
        <p:spPr/>
        <p:txBody>
          <a:bodyPr/>
          <a:lstStyle/>
          <a:p>
            <a:fld id="{9FC43BFD-8FF7-A343-A8A6-E2338FCE8046}" type="slidenum">
              <a:rPr lang="en-US" smtClean="0"/>
              <a:pPr/>
              <a:t>10</a:t>
            </a:fld>
            <a:endParaRPr lang="en-US" dirty="0"/>
          </a:p>
        </p:txBody>
      </p:sp>
      <p:sp>
        <p:nvSpPr>
          <p:cNvPr id="4" name="Title 3"/>
          <p:cNvSpPr>
            <a:spLocks noGrp="1"/>
          </p:cNvSpPr>
          <p:nvPr>
            <p:ph type="title"/>
          </p:nvPr>
        </p:nvSpPr>
        <p:spPr/>
        <p:txBody>
          <a:bodyPr/>
          <a:lstStyle/>
          <a:p>
            <a:r>
              <a:rPr lang="en-US" dirty="0"/>
              <a:t>Cloud service models</a:t>
            </a:r>
          </a:p>
        </p:txBody>
      </p:sp>
      <p:sp>
        <p:nvSpPr>
          <p:cNvPr id="14" name="Content Placeholder 6"/>
          <p:cNvSpPr txBox="1">
            <a:spLocks/>
          </p:cNvSpPr>
          <p:nvPr/>
        </p:nvSpPr>
        <p:spPr>
          <a:xfrm>
            <a:off x="1056907" y="1815058"/>
            <a:ext cx="3084629" cy="1902698"/>
          </a:xfrm>
          <a:prstGeom prst="roundRect">
            <a:avLst/>
          </a:prstGeom>
          <a:ln w="28575">
            <a:solidFill>
              <a:srgbClr val="36C2B4"/>
            </a:solidFill>
          </a:ln>
        </p:spPr>
        <p:style>
          <a:lnRef idx="2">
            <a:schemeClr val="accent1"/>
          </a:lnRef>
          <a:fillRef idx="1">
            <a:schemeClr val="lt1"/>
          </a:fillRef>
          <a:effectRef idx="0">
            <a:schemeClr val="accent1"/>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IaaS</a:t>
            </a:r>
          </a:p>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a:t>
            </a:r>
            <a:r>
              <a:rPr lang="en-US" sz="2667"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infrastructure as a service</a:t>
            </a:r>
            <a:r>
              <a:rPr lang="en-US" sz="2667" dirty="0">
                <a:latin typeface="Amazon Ember" panose="020B0603020204020204" pitchFamily="34" charset="0"/>
                <a:ea typeface="Amazon Ember" panose="020B0603020204020204" pitchFamily="34" charset="0"/>
                <a:cs typeface="Amazon Ember" panose="020B0603020204020204" pitchFamily="34" charset="0"/>
              </a:rPr>
              <a:t>)</a:t>
            </a:r>
            <a:endParaRPr lang="en-US" sz="3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Content Placeholder 6"/>
          <p:cNvSpPr txBox="1">
            <a:spLocks/>
          </p:cNvSpPr>
          <p:nvPr/>
        </p:nvSpPr>
        <p:spPr>
          <a:xfrm>
            <a:off x="4556787" y="1815058"/>
            <a:ext cx="3081528" cy="1901952"/>
          </a:xfrm>
          <a:prstGeom prst="roundRect">
            <a:avLst/>
          </a:prstGeom>
          <a:ln w="28575">
            <a:solidFill>
              <a:srgbClr val="D4DADA"/>
            </a:solidFill>
          </a:ln>
        </p:spPr>
        <p:style>
          <a:lnRef idx="2">
            <a:schemeClr val="accent2"/>
          </a:lnRef>
          <a:fillRef idx="1">
            <a:schemeClr val="lt1"/>
          </a:fillRef>
          <a:effectRef idx="0">
            <a:schemeClr val="accent2"/>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PaaS</a:t>
            </a:r>
          </a:p>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a:t>
            </a:r>
            <a:r>
              <a:rPr lang="en-US" sz="2667"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platform as a service</a:t>
            </a:r>
            <a:r>
              <a:rPr lang="en-US" sz="2667" dirty="0">
                <a:latin typeface="Amazon Ember" panose="020B0603020204020204" pitchFamily="34" charset="0"/>
                <a:ea typeface="Amazon Ember" panose="020B0603020204020204" pitchFamily="34" charset="0"/>
                <a:cs typeface="Amazon Ember" panose="020B0603020204020204" pitchFamily="34" charset="0"/>
              </a:rPr>
              <a:t>)</a:t>
            </a:r>
            <a:endParaRPr lang="en-US" sz="3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Content Placeholder 6"/>
          <p:cNvSpPr txBox="1">
            <a:spLocks/>
          </p:cNvSpPr>
          <p:nvPr/>
        </p:nvSpPr>
        <p:spPr>
          <a:xfrm>
            <a:off x="8089874" y="1815058"/>
            <a:ext cx="3081528" cy="1901952"/>
          </a:xfrm>
          <a:prstGeom prst="roundRect">
            <a:avLst/>
          </a:prstGeom>
          <a:ln w="28575">
            <a:solidFill>
              <a:srgbClr val="C9208A"/>
            </a:solidFill>
          </a:ln>
        </p:spPr>
        <p:style>
          <a:lnRef idx="2">
            <a:schemeClr val="accent4"/>
          </a:lnRef>
          <a:fillRef idx="1">
            <a:schemeClr val="lt1"/>
          </a:fillRef>
          <a:effectRef idx="0">
            <a:schemeClr val="accent4"/>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SaaS</a:t>
            </a:r>
          </a:p>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a:t>
            </a:r>
            <a:r>
              <a:rPr lang="en-US" sz="2667"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software as a service</a:t>
            </a:r>
            <a:r>
              <a:rPr lang="en-US" sz="2667" dirty="0">
                <a:latin typeface="Amazon Ember" panose="020B0603020204020204" pitchFamily="34" charset="0"/>
                <a:ea typeface="Amazon Ember" panose="020B0603020204020204" pitchFamily="34" charset="0"/>
                <a:cs typeface="Amazon Ember" panose="020B0603020204020204" pitchFamily="34" charset="0"/>
              </a:rPr>
              <a:t>)</a:t>
            </a:r>
            <a:endParaRPr lang="en-US" sz="3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Right Arrow 4" descr="Right-arrow going from IaaS to SaaS."/>
          <p:cNvSpPr/>
          <p:nvPr/>
        </p:nvSpPr>
        <p:spPr>
          <a:xfrm>
            <a:off x="1056907" y="4002764"/>
            <a:ext cx="10150803" cy="842963"/>
          </a:xfrm>
          <a:prstGeom prst="rightArrow">
            <a:avLst/>
          </a:prstGeom>
          <a:gradFill flip="none" rotWithShape="1">
            <a:gsLst>
              <a:gs pos="0">
                <a:srgbClr val="36C2B4"/>
              </a:gs>
              <a:gs pos="50000">
                <a:srgbClr val="D4DADA"/>
              </a:gs>
              <a:gs pos="100000">
                <a:srgbClr val="C9208A"/>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363440" y="5006351"/>
            <a:ext cx="2541080" cy="830997"/>
          </a:xfrm>
          <a:prstGeom prst="rect">
            <a:avLst/>
          </a:prstGeom>
          <a:noFill/>
        </p:spPr>
        <p:txBody>
          <a:bodyPr wrap="non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More control</a:t>
            </a:r>
            <a:br>
              <a:rPr lang="en-US" sz="2400" dirty="0">
                <a:latin typeface="Amazon Ember" panose="020B0603020204020204" pitchFamily="34" charset="0"/>
                <a:ea typeface="Amazon Ember" panose="020B0603020204020204" pitchFamily="34" charset="0"/>
                <a:cs typeface="Amazon Ember" panose="020B0603020204020204" pitchFamily="34" charset="0"/>
              </a:rPr>
            </a:br>
            <a:r>
              <a:rPr lang="en-US" sz="2400" dirty="0">
                <a:latin typeface="Amazon Ember" panose="020B0603020204020204" pitchFamily="34" charset="0"/>
                <a:ea typeface="Amazon Ember" panose="020B0603020204020204" pitchFamily="34" charset="0"/>
                <a:cs typeface="Amazon Ember" panose="020B0603020204020204" pitchFamily="34" charset="0"/>
              </a:rPr>
              <a:t>over IT resources</a:t>
            </a:r>
          </a:p>
        </p:txBody>
      </p:sp>
      <p:sp>
        <p:nvSpPr>
          <p:cNvPr id="13" name="TextBox 12"/>
          <p:cNvSpPr txBox="1"/>
          <p:nvPr/>
        </p:nvSpPr>
        <p:spPr>
          <a:xfrm>
            <a:off x="8394857" y="5006351"/>
            <a:ext cx="2541080" cy="830997"/>
          </a:xfrm>
          <a:prstGeom prst="rect">
            <a:avLst/>
          </a:prstGeom>
          <a:noFill/>
        </p:spPr>
        <p:txBody>
          <a:bodyPr wrap="non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Less control</a:t>
            </a:r>
            <a:br>
              <a:rPr lang="en-US" sz="2400" dirty="0">
                <a:latin typeface="Amazon Ember" panose="020B0603020204020204" pitchFamily="34" charset="0"/>
                <a:ea typeface="Amazon Ember" panose="020B0603020204020204" pitchFamily="34" charset="0"/>
                <a:cs typeface="Amazon Ember" panose="020B0603020204020204" pitchFamily="34" charset="0"/>
              </a:rPr>
            </a:br>
            <a:r>
              <a:rPr lang="en-US" sz="2400" dirty="0">
                <a:latin typeface="Amazon Ember" panose="020B0603020204020204" pitchFamily="34" charset="0"/>
                <a:ea typeface="Amazon Ember" panose="020B0603020204020204" pitchFamily="34" charset="0"/>
                <a:cs typeface="Amazon Ember" panose="020B0603020204020204" pitchFamily="34" charset="0"/>
              </a:rPr>
              <a:t>over IT resources</a:t>
            </a:r>
          </a:p>
        </p:txBody>
      </p:sp>
    </p:spTree>
    <p:custDataLst>
      <p:tags r:id="rId1"/>
    </p:custDataLst>
    <p:extLst>
      <p:ext uri="{BB962C8B-B14F-4D97-AF65-F5344CB8AC3E}">
        <p14:creationId xmlns:p14="http://schemas.microsoft.com/office/powerpoint/2010/main" val="2602503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11</a:t>
            </a:fld>
            <a:endParaRPr lang="en-US" dirty="0"/>
          </a:p>
        </p:txBody>
      </p:sp>
      <p:sp>
        <p:nvSpPr>
          <p:cNvPr id="4" name="Title 3"/>
          <p:cNvSpPr>
            <a:spLocks noGrp="1"/>
          </p:cNvSpPr>
          <p:nvPr>
            <p:ph type="title"/>
          </p:nvPr>
        </p:nvSpPr>
        <p:spPr/>
        <p:txBody>
          <a:bodyPr/>
          <a:lstStyle/>
          <a:p>
            <a:r>
              <a:rPr lang="en-US" dirty="0"/>
              <a:t>Cloud computing deployment models</a:t>
            </a:r>
          </a:p>
        </p:txBody>
      </p:sp>
      <p:pic>
        <p:nvPicPr>
          <p:cNvPr id="9218" name="Picture 2">
            <a:extLs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240" y="1746476"/>
            <a:ext cx="3415175" cy="272125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6D91E24-660A-4BC3-9FA1-FB7B610E09B8}"/>
              </a:ext>
            </a:extLst>
          </p:cNvPr>
          <p:cNvSpPr txBox="1"/>
          <p:nvPr/>
        </p:nvSpPr>
        <p:spPr>
          <a:xfrm>
            <a:off x="1648570" y="4739532"/>
            <a:ext cx="1170513" cy="523220"/>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Cloud</a:t>
            </a:r>
          </a:p>
        </p:txBody>
      </p:sp>
      <p:pic>
        <p:nvPicPr>
          <p:cNvPr id="2" name="Picture 1">
            <a:extLs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25657" r="25555"/>
          <a:stretch/>
        </p:blipFill>
        <p:spPr>
          <a:xfrm>
            <a:off x="4342641" y="2008275"/>
            <a:ext cx="3566283" cy="2329990"/>
          </a:xfrm>
          <a:prstGeom prst="rect">
            <a:avLst/>
          </a:prstGeom>
        </p:spPr>
      </p:pic>
      <p:sp>
        <p:nvSpPr>
          <p:cNvPr id="15" name="TextBox 14">
            <a:extLst>
              <a:ext uri="{FF2B5EF4-FFF2-40B4-BE49-F238E27FC236}">
                <a16:creationId xmlns:a16="http://schemas.microsoft.com/office/drawing/2014/main" id="{A317C262-BC1E-4167-8DFD-72FE837B8AB8}"/>
              </a:ext>
            </a:extLst>
          </p:cNvPr>
          <p:cNvSpPr txBox="1"/>
          <p:nvPr/>
        </p:nvSpPr>
        <p:spPr>
          <a:xfrm>
            <a:off x="5457844" y="4739532"/>
            <a:ext cx="1276311" cy="523220"/>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Hybrid</a:t>
            </a:r>
          </a:p>
        </p:txBody>
      </p:sp>
      <p:pic>
        <p:nvPicPr>
          <p:cNvPr id="11" name="Picture 10">
            <a:extLst>
              <a:ext uri="{FF2B5EF4-FFF2-40B4-BE49-F238E27FC236}">
                <a16:creationId xmlns:a16="http://schemas.microsoft.com/office/drawing/2014/main" id="{068E5CE6-6114-BB4A-AE15-1A2202B504FE}"/>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25657" r="25555"/>
          <a:stretch/>
        </p:blipFill>
        <p:spPr>
          <a:xfrm>
            <a:off x="8310150" y="1942108"/>
            <a:ext cx="3566283" cy="2329990"/>
          </a:xfrm>
          <a:prstGeom prst="rect">
            <a:avLst/>
          </a:prstGeom>
        </p:spPr>
      </p:pic>
      <p:sp>
        <p:nvSpPr>
          <p:cNvPr id="16" name="TextBox 15">
            <a:extLst>
              <a:ext uri="{FF2B5EF4-FFF2-40B4-BE49-F238E27FC236}">
                <a16:creationId xmlns:a16="http://schemas.microsoft.com/office/drawing/2014/main" id="{DD56D925-A57D-4EF1-AD5F-E07FA75902AF}"/>
              </a:ext>
            </a:extLst>
          </p:cNvPr>
          <p:cNvSpPr txBox="1"/>
          <p:nvPr/>
        </p:nvSpPr>
        <p:spPr>
          <a:xfrm>
            <a:off x="8825155" y="4739532"/>
            <a:ext cx="2536271" cy="954107"/>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On-premises</a:t>
            </a:r>
            <a:br>
              <a:rPr lang="en-US" sz="2800" dirty="0">
                <a:latin typeface="Amazon Ember" panose="020B0603020204020204" pitchFamily="34" charset="0"/>
                <a:ea typeface="Amazon Ember" panose="020B0603020204020204" pitchFamily="34" charset="0"/>
                <a:cs typeface="Amazon Ember" panose="020B0603020204020204" pitchFamily="34" charset="0"/>
              </a:rPr>
            </a:br>
            <a:r>
              <a:rPr lang="en-US" sz="2800" dirty="0">
                <a:latin typeface="Amazon Ember" panose="020B0603020204020204" pitchFamily="34" charset="0"/>
                <a:ea typeface="Amazon Ember" panose="020B0603020204020204" pitchFamily="34" charset="0"/>
                <a:cs typeface="Amazon Ember" panose="020B0603020204020204" pitchFamily="34" charset="0"/>
              </a:rPr>
              <a:t>(private cloud)</a:t>
            </a:r>
          </a:p>
        </p:txBody>
      </p:sp>
    </p:spTree>
    <p:custDataLst>
      <p:tags r:id="rId1"/>
    </p:custDataLst>
    <p:extLst>
      <p:ext uri="{BB962C8B-B14F-4D97-AF65-F5344CB8AC3E}">
        <p14:creationId xmlns:p14="http://schemas.microsoft.com/office/powerpoint/2010/main" val="427592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latin typeface="+mn-lt"/>
              </a:rPr>
              <a:t>12</a:t>
            </a:fld>
            <a:endParaRPr lang="en-US" dirty="0">
              <a:latin typeface="+mn-lt"/>
            </a:endParaRPr>
          </a:p>
        </p:txBody>
      </p:sp>
      <p:sp>
        <p:nvSpPr>
          <p:cNvPr id="4" name="Title 3"/>
          <p:cNvSpPr>
            <a:spLocks noGrp="1"/>
          </p:cNvSpPr>
          <p:nvPr>
            <p:ph type="title"/>
          </p:nvPr>
        </p:nvSpPr>
        <p:spPr/>
        <p:txBody>
          <a:bodyPr>
            <a:noAutofit/>
          </a:bodyPr>
          <a:lstStyle/>
          <a:p>
            <a:r>
              <a:rPr lang="en-US" dirty="0">
                <a:latin typeface="+mj-lt"/>
              </a:rPr>
              <a:t>Similarities between AWS and traditional IT</a:t>
            </a:r>
          </a:p>
        </p:txBody>
      </p:sp>
      <p:grpSp>
        <p:nvGrpSpPr>
          <p:cNvPr id="12" name="Group 11" descr="Shows examples of similarities between AWS and traditional IT in security, networking, compute, and storage as explained in the notes.">
            <a:extLst>
              <a:ext uri="{FF2B5EF4-FFF2-40B4-BE49-F238E27FC236}">
                <a16:creationId xmlns:a16="http://schemas.microsoft.com/office/drawing/2014/main" id="{0685440A-10FF-44C7-BD6F-4B2EC8F05B07}"/>
              </a:ext>
              <a:ext uri="{C183D7F6-B498-43B3-948B-1728B52AA6E4}">
                <adec:decorative xmlns:adec="http://schemas.microsoft.com/office/drawing/2017/decorative" val="0"/>
              </a:ext>
            </a:extLst>
          </p:cNvPr>
          <p:cNvGrpSpPr/>
          <p:nvPr/>
        </p:nvGrpSpPr>
        <p:grpSpPr>
          <a:xfrm>
            <a:off x="609600" y="1391365"/>
            <a:ext cx="11004555" cy="4882435"/>
            <a:chOff x="609600" y="1391365"/>
            <a:chExt cx="11004555" cy="4882435"/>
          </a:xfrm>
        </p:grpSpPr>
        <p:sp>
          <p:nvSpPr>
            <p:cNvPr id="18" name="Rounded Rectangle 17">
              <a:extLst>
                <a:ext uri="{FF2B5EF4-FFF2-40B4-BE49-F238E27FC236}">
                  <a16:creationId xmlns:a16="http://schemas.microsoft.com/office/drawing/2014/main" id="{20988DD3-B241-1745-A9DE-83A23AACBA8A}"/>
                </a:ext>
                <a:ext uri="{C183D7F6-B498-43B3-948B-1728B52AA6E4}">
                  <adec:decorative xmlns:adec="http://schemas.microsoft.com/office/drawing/2017/decorative" val="1"/>
                </a:ext>
              </a:extLst>
            </p:cNvPr>
            <p:cNvSpPr/>
            <p:nvPr>
              <p:custDataLst>
                <p:tags r:id="rId2"/>
              </p:custDataLst>
            </p:nvPr>
          </p:nvSpPr>
          <p:spPr>
            <a:xfrm>
              <a:off x="609600" y="1391365"/>
              <a:ext cx="11004555" cy="4882435"/>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ea typeface="Amazon Ember" panose="020B0603020204020204" pitchFamily="34" charset="0"/>
                  <a:cs typeface="Amazon Ember" panose="020B0603020204020204" pitchFamily="34" charset="0"/>
                </a:rPr>
                <a:t> </a:t>
              </a:r>
            </a:p>
          </p:txBody>
        </p:sp>
        <p:sp>
          <p:nvSpPr>
            <p:cNvPr id="36" name="Content Placeholder 2">
              <a:extLst>
                <a:ext uri="{FF2B5EF4-FFF2-40B4-BE49-F238E27FC236}">
                  <a16:creationId xmlns:a16="http://schemas.microsoft.com/office/drawing/2014/main" id="{9081D9F7-DF96-1D47-A6DD-43CDE899FEE3}"/>
                </a:ext>
              </a:extLst>
            </p:cNvPr>
            <p:cNvSpPr txBox="1">
              <a:spLocks/>
            </p:cNvSpPr>
            <p:nvPr/>
          </p:nvSpPr>
          <p:spPr>
            <a:xfrm>
              <a:off x="1125183" y="1400832"/>
              <a:ext cx="4664630" cy="431650"/>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800" dirty="0">
                  <a:ea typeface="Amazon Ember" panose="020B0603020204020204" pitchFamily="34" charset="0"/>
                  <a:cs typeface="Amazon Ember" panose="020B0603020204020204" pitchFamily="34" charset="0"/>
                </a:rPr>
                <a:t>Traditional, on-premises IT space</a:t>
              </a:r>
            </a:p>
          </p:txBody>
        </p:sp>
        <p:sp>
          <p:nvSpPr>
            <p:cNvPr id="84" name="Content Placeholder 2">
              <a:extLst>
                <a:ext uri="{FF2B5EF4-FFF2-40B4-BE49-F238E27FC236}">
                  <a16:creationId xmlns:a16="http://schemas.microsoft.com/office/drawing/2014/main" id="{D82E3388-E923-9B41-A0BF-475574607058}"/>
                </a:ext>
              </a:extLst>
            </p:cNvPr>
            <p:cNvSpPr txBox="1">
              <a:spLocks/>
            </p:cNvSpPr>
            <p:nvPr/>
          </p:nvSpPr>
          <p:spPr>
            <a:xfrm>
              <a:off x="6457796" y="1391365"/>
              <a:ext cx="4694884" cy="438346"/>
            </a:xfrm>
            <a:prstGeom prst="rect">
              <a:avLst/>
            </a:prstGeom>
          </p:spPr>
          <p:txBody>
            <a:bodyPr vert="horz" lIns="91440" tIns="45720" rIns="91440" bIns="45720" rtlCol="0" anchor="b">
              <a:noAutofit/>
            </a:bodyPr>
            <a:lstStyle>
              <a:lvl1pPr marL="257175" indent="-257175" algn="l" defTabSz="342900" rtl="0" eaLnBrk="1" latinLnBrk="0" hangingPunct="1">
                <a:spcBef>
                  <a:spcPct val="20000"/>
                </a:spcBef>
                <a:buFontTx/>
                <a:buBlip>
                  <a:blip r:embed="rId5"/>
                </a:buBlip>
                <a:defRPr sz="2000" b="0" i="0" kern="1200">
                  <a:solidFill>
                    <a:schemeClr val="tx1"/>
                  </a:solidFill>
                  <a:latin typeface="Arial"/>
                  <a:ea typeface="+mn-ea"/>
                  <a:cs typeface="Arial"/>
                </a:defRPr>
              </a:lvl1pPr>
              <a:lvl2pPr marL="557213" indent="-214313" algn="l" defTabSz="342900" rtl="0" eaLnBrk="1" latinLnBrk="0" hangingPunct="1">
                <a:spcBef>
                  <a:spcPct val="20000"/>
                </a:spcBef>
                <a:buClr>
                  <a:schemeClr val="accent1"/>
                </a:buClr>
                <a:buFont typeface="Wingdings" panose="05000000000000000000" pitchFamily="2" charset="2"/>
                <a:buChar char="Ø"/>
                <a:defRPr sz="1600" b="0" i="0" kern="1200">
                  <a:solidFill>
                    <a:schemeClr val="tx1"/>
                  </a:solidFill>
                  <a:latin typeface="Arial"/>
                  <a:ea typeface="+mn-ea"/>
                  <a:cs typeface="Arial"/>
                </a:defRPr>
              </a:lvl2pPr>
              <a:lvl3pPr marL="857250" indent="-171450" algn="l" defTabSz="342900" rtl="0" eaLnBrk="1" latinLnBrk="0" hangingPunct="1">
                <a:spcBef>
                  <a:spcPct val="20000"/>
                </a:spcBef>
                <a:buClr>
                  <a:schemeClr val="accent1"/>
                </a:buClr>
                <a:buFont typeface="Arial"/>
                <a:buChar char="•"/>
                <a:defRPr sz="1400" b="0" i="0" kern="1200">
                  <a:solidFill>
                    <a:schemeClr val="tx1"/>
                  </a:solidFill>
                  <a:latin typeface="Arial"/>
                  <a:ea typeface="+mn-ea"/>
                  <a:cs typeface="Arial"/>
                </a:defRPr>
              </a:lvl3pPr>
              <a:lvl4pPr marL="1028700" indent="0" algn="l" defTabSz="342900" rtl="0" eaLnBrk="1" latinLnBrk="0" hangingPunct="1">
                <a:spcBef>
                  <a:spcPct val="20000"/>
                </a:spcBef>
                <a:buFont typeface="Arial"/>
                <a:buNone/>
                <a:defRPr sz="1200" b="0" i="0" kern="1200">
                  <a:solidFill>
                    <a:srgbClr val="595A5D"/>
                  </a:solidFill>
                  <a:latin typeface="Arial"/>
                  <a:ea typeface="+mn-ea"/>
                  <a:cs typeface="Arial"/>
                </a:defRPr>
              </a:lvl4pPr>
              <a:lvl5pPr marL="1543050" indent="-171450" algn="l" defTabSz="342900" rtl="0" eaLnBrk="1" latinLnBrk="0" hangingPunct="1">
                <a:spcBef>
                  <a:spcPct val="20000"/>
                </a:spcBef>
                <a:buFont typeface="Arial"/>
                <a:buChar char="»"/>
                <a:defRPr sz="1200" b="0" i="0" kern="1200">
                  <a:solidFill>
                    <a:srgbClr val="595A5D"/>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buFontTx/>
                <a:buNone/>
              </a:pPr>
              <a:r>
                <a:rPr lang="en-US" sz="1800" dirty="0">
                  <a:latin typeface="+mn-lt"/>
                  <a:ea typeface="Amazon Ember" panose="020B0603020204020204" pitchFamily="34" charset="0"/>
                  <a:cs typeface="Amazon Ember" panose="020B0603020204020204" pitchFamily="34" charset="0"/>
                </a:rPr>
                <a:t>AWS</a:t>
              </a:r>
            </a:p>
          </p:txBody>
        </p:sp>
        <p:sp>
          <p:nvSpPr>
            <p:cNvPr id="35" name="Round Diagonal Corner Rectangle 34">
              <a:extLst>
                <a:ext uri="{FF2B5EF4-FFF2-40B4-BE49-F238E27FC236}">
                  <a16:creationId xmlns:a16="http://schemas.microsoft.com/office/drawing/2014/main" id="{223C3099-7D3B-B44C-9CCA-3D85C7AFA5C6}"/>
                </a:ext>
                <a:ext uri="{C183D7F6-B498-43B3-948B-1728B52AA6E4}">
                  <adec:decorative xmlns:adec="http://schemas.microsoft.com/office/drawing/2017/decorative" val="1"/>
                </a:ext>
              </a:extLst>
            </p:cNvPr>
            <p:cNvSpPr/>
            <p:nvPr/>
          </p:nvSpPr>
          <p:spPr>
            <a:xfrm>
              <a:off x="1125183" y="1833896"/>
              <a:ext cx="4665980" cy="1003951"/>
            </a:xfrm>
            <a:prstGeom prst="round2DiagRect">
              <a:avLst>
                <a:gd name="adj1" fmla="val 16667"/>
                <a:gd name="adj2" fmla="val 1526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52" name="Picture 2">
              <a:extLst>
                <a:ext uri="{FF2B5EF4-FFF2-40B4-BE49-F238E27FC236}">
                  <a16:creationId xmlns:a16="http://schemas.microsoft.com/office/drawing/2014/main" id="{0A8D591E-BCAA-6141-8682-8098BDB8A133}"/>
                </a:ext>
                <a:ext uri="{C183D7F6-B498-43B3-948B-1728B52AA6E4}">
                  <adec:decorative xmlns:adec="http://schemas.microsoft.com/office/drawing/2017/decorative" val="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74347" y="1986306"/>
              <a:ext cx="410195" cy="529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TextBox 160">
              <a:extLst>
                <a:ext uri="{FF2B5EF4-FFF2-40B4-BE49-F238E27FC236}">
                  <a16:creationId xmlns:a16="http://schemas.microsoft.com/office/drawing/2014/main" id="{5FDBACB6-A1C3-FA49-B86A-14483FE3FDB8}"/>
                </a:ext>
              </a:extLst>
            </p:cNvPr>
            <p:cNvSpPr txBox="1">
              <a:spLocks noChangeArrowheads="1"/>
            </p:cNvSpPr>
            <p:nvPr/>
          </p:nvSpPr>
          <p:spPr bwMode="auto">
            <a:xfrm>
              <a:off x="1398363" y="2476156"/>
              <a:ext cx="95571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Firewalls</a:t>
              </a:r>
            </a:p>
          </p:txBody>
        </p:sp>
        <p:pic>
          <p:nvPicPr>
            <p:cNvPr id="55" name="Picture 38">
              <a:extLst>
                <a:ext uri="{FF2B5EF4-FFF2-40B4-BE49-F238E27FC236}">
                  <a16:creationId xmlns:a16="http://schemas.microsoft.com/office/drawing/2014/main" id="{2CBD4DF9-C798-754A-B159-6968C7EF9F7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2862230" y="1934955"/>
              <a:ext cx="611494" cy="518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 name="TextBox 161">
              <a:extLst>
                <a:ext uri="{FF2B5EF4-FFF2-40B4-BE49-F238E27FC236}">
                  <a16:creationId xmlns:a16="http://schemas.microsoft.com/office/drawing/2014/main" id="{51DED39D-CA9B-B54F-9382-C47760D5BDB6}"/>
                </a:ext>
              </a:extLst>
            </p:cNvPr>
            <p:cNvSpPr txBox="1">
              <a:spLocks noChangeArrowheads="1"/>
            </p:cNvSpPr>
            <p:nvPr/>
          </p:nvSpPr>
          <p:spPr bwMode="auto">
            <a:xfrm>
              <a:off x="2849889" y="2476156"/>
              <a:ext cx="62549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ACLs</a:t>
              </a:r>
            </a:p>
          </p:txBody>
        </p:sp>
        <p:sp>
          <p:nvSpPr>
            <p:cNvPr id="59" name="TextBox 162">
              <a:extLst>
                <a:ext uri="{FF2B5EF4-FFF2-40B4-BE49-F238E27FC236}">
                  <a16:creationId xmlns:a16="http://schemas.microsoft.com/office/drawing/2014/main" id="{E2C73719-1060-B240-A7B9-8806EC499083}"/>
                </a:ext>
              </a:extLst>
            </p:cNvPr>
            <p:cNvSpPr txBox="1">
              <a:spLocks noChangeArrowheads="1"/>
            </p:cNvSpPr>
            <p:nvPr/>
          </p:nvSpPr>
          <p:spPr bwMode="auto">
            <a:xfrm>
              <a:off x="3536679" y="2477868"/>
              <a:ext cx="149912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Administrators</a:t>
              </a:r>
            </a:p>
          </p:txBody>
        </p:sp>
        <p:sp>
          <p:nvSpPr>
            <p:cNvPr id="34" name="Round Diagonal Corner Rectangle 33">
              <a:extLst>
                <a:ext uri="{FF2B5EF4-FFF2-40B4-BE49-F238E27FC236}">
                  <a16:creationId xmlns:a16="http://schemas.microsoft.com/office/drawing/2014/main" id="{5C660890-7F77-0645-BA86-BFB9ED8FC4C7}"/>
                </a:ext>
                <a:ext uri="{C183D7F6-B498-43B3-948B-1728B52AA6E4}">
                  <adec:decorative xmlns:adec="http://schemas.microsoft.com/office/drawing/2017/decorative" val="1"/>
                </a:ext>
              </a:extLst>
            </p:cNvPr>
            <p:cNvSpPr/>
            <p:nvPr/>
          </p:nvSpPr>
          <p:spPr>
            <a:xfrm>
              <a:off x="6486760" y="1836499"/>
              <a:ext cx="4665919" cy="1001348"/>
            </a:xfrm>
            <a:prstGeom prst="round2DiagRect">
              <a:avLst>
                <a:gd name="adj1" fmla="val 16667"/>
                <a:gd name="adj2" fmla="val 1316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50" name="TextBox 161">
              <a:extLst>
                <a:ext uri="{FF2B5EF4-FFF2-40B4-BE49-F238E27FC236}">
                  <a16:creationId xmlns:a16="http://schemas.microsoft.com/office/drawing/2014/main" id="{EBD39B22-1C8B-624B-91DD-06A163C45720}"/>
                </a:ext>
              </a:extLst>
            </p:cNvPr>
            <p:cNvSpPr txBox="1">
              <a:spLocks noChangeArrowheads="1"/>
            </p:cNvSpPr>
            <p:nvPr/>
          </p:nvSpPr>
          <p:spPr bwMode="auto">
            <a:xfrm>
              <a:off x="8385197" y="2432121"/>
              <a:ext cx="147889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Network ACLs</a:t>
              </a:r>
            </a:p>
          </p:txBody>
        </p:sp>
        <p:pic>
          <p:nvPicPr>
            <p:cNvPr id="117" name="Graphic 116">
              <a:extLst>
                <a:ext uri="{FF2B5EF4-FFF2-40B4-BE49-F238E27FC236}">
                  <a16:creationId xmlns:a16="http://schemas.microsoft.com/office/drawing/2014/main" id="{D264E8A2-39DB-44CA-9777-6A3DE6AFE6A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81829" y="1928227"/>
              <a:ext cx="548640" cy="548640"/>
            </a:xfrm>
            <a:prstGeom prst="rect">
              <a:avLst/>
            </a:prstGeom>
          </p:spPr>
        </p:pic>
        <p:sp>
          <p:nvSpPr>
            <p:cNvPr id="133" name="TextBox 132">
              <a:extLst>
                <a:ext uri="{FF2B5EF4-FFF2-40B4-BE49-F238E27FC236}">
                  <a16:creationId xmlns:a16="http://schemas.microsoft.com/office/drawing/2014/main" id="{BA32300F-4837-4CC9-85F9-078C1172F2A9}"/>
                </a:ext>
              </a:extLst>
            </p:cNvPr>
            <p:cNvSpPr txBox="1"/>
            <p:nvPr/>
          </p:nvSpPr>
          <p:spPr>
            <a:xfrm>
              <a:off x="10059616" y="2517340"/>
              <a:ext cx="530915" cy="338554"/>
            </a:xfrm>
            <a:prstGeom prst="rect">
              <a:avLst/>
            </a:prstGeom>
            <a:noFill/>
          </p:spPr>
          <p:txBody>
            <a:bodyPr wrap="none" rtlCol="0">
              <a:spAutoFit/>
            </a:bodyPr>
            <a:lstStyle/>
            <a:p>
              <a:pPr algn="ctr"/>
              <a:r>
                <a:rPr lang="en-US" sz="1600" dirty="0">
                  <a:ea typeface="Amazon Ember" panose="020B0603020204020204" pitchFamily="34" charset="0"/>
                  <a:cs typeface="Amazon Ember" panose="020B0603020204020204" pitchFamily="34" charset="0"/>
                </a:rPr>
                <a:t>IAM</a:t>
              </a:r>
            </a:p>
          </p:txBody>
        </p:sp>
        <p:sp>
          <p:nvSpPr>
            <p:cNvPr id="21" name="Round Diagonal Corner Rectangle 20">
              <a:extLst>
                <a:ext uri="{FF2B5EF4-FFF2-40B4-BE49-F238E27FC236}">
                  <a16:creationId xmlns:a16="http://schemas.microsoft.com/office/drawing/2014/main" id="{232439B0-57B1-D848-97E7-4A4EEBA60F87}"/>
                </a:ext>
                <a:ext uri="{C183D7F6-B498-43B3-948B-1728B52AA6E4}">
                  <adec:decorative xmlns:adec="http://schemas.microsoft.com/office/drawing/2017/decorative" val="1"/>
                </a:ext>
              </a:extLst>
            </p:cNvPr>
            <p:cNvSpPr/>
            <p:nvPr/>
          </p:nvSpPr>
          <p:spPr>
            <a:xfrm>
              <a:off x="1125183" y="2921000"/>
              <a:ext cx="4665980" cy="1003952"/>
            </a:xfrm>
            <a:prstGeom prst="round2DiagRect">
              <a:avLst>
                <a:gd name="adj1" fmla="val 16667"/>
                <a:gd name="adj2" fmla="val 1314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66" name="TextBox 160">
              <a:extLst>
                <a:ext uri="{FF2B5EF4-FFF2-40B4-BE49-F238E27FC236}">
                  <a16:creationId xmlns:a16="http://schemas.microsoft.com/office/drawing/2014/main" id="{3E8B04E8-B1EC-F24B-8034-59516CFB7167}"/>
                </a:ext>
              </a:extLst>
            </p:cNvPr>
            <p:cNvSpPr txBox="1">
              <a:spLocks noChangeArrowheads="1"/>
            </p:cNvSpPr>
            <p:nvPr/>
          </p:nvSpPr>
          <p:spPr bwMode="auto">
            <a:xfrm>
              <a:off x="1473175" y="3559572"/>
              <a:ext cx="78739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Router</a:t>
              </a:r>
            </a:p>
          </p:txBody>
        </p:sp>
        <p:pic>
          <p:nvPicPr>
            <p:cNvPr id="68" name="Picture 4">
              <a:extLst>
                <a:ext uri="{FF2B5EF4-FFF2-40B4-BE49-F238E27FC236}">
                  <a16:creationId xmlns:a16="http://schemas.microsoft.com/office/drawing/2014/main" id="{6D51CFC7-76A0-C64E-82B1-91EC97075C3C}"/>
                </a:ext>
                <a:ext uri="{C183D7F6-B498-43B3-948B-1728B52AA6E4}">
                  <adec:decorative xmlns:adec="http://schemas.microsoft.com/office/drawing/2017/decorative" val="1"/>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422429" y="3044657"/>
              <a:ext cx="1421198" cy="603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 name="TextBox 160">
              <a:extLst>
                <a:ext uri="{FF2B5EF4-FFF2-40B4-BE49-F238E27FC236}">
                  <a16:creationId xmlns:a16="http://schemas.microsoft.com/office/drawing/2014/main" id="{FA686A0A-CE04-FF4C-B26C-6527931EAEFF}"/>
                </a:ext>
              </a:extLst>
            </p:cNvPr>
            <p:cNvSpPr txBox="1">
              <a:spLocks noChangeArrowheads="1"/>
            </p:cNvSpPr>
            <p:nvPr/>
          </p:nvSpPr>
          <p:spPr bwMode="auto">
            <a:xfrm>
              <a:off x="2269163" y="3577993"/>
              <a:ext cx="1704314"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Network pipeline</a:t>
              </a:r>
            </a:p>
          </p:txBody>
        </p:sp>
        <p:pic>
          <p:nvPicPr>
            <p:cNvPr id="71" name="Picture 40">
              <a:extLst>
                <a:ext uri="{FF2B5EF4-FFF2-40B4-BE49-F238E27FC236}">
                  <a16:creationId xmlns:a16="http://schemas.microsoft.com/office/drawing/2014/main" id="{441F24DE-17F9-BF45-B33F-80F00D741AF0}"/>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4133935" y="3101084"/>
              <a:ext cx="662768" cy="482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 name="TextBox 160">
              <a:extLst>
                <a:ext uri="{FF2B5EF4-FFF2-40B4-BE49-F238E27FC236}">
                  <a16:creationId xmlns:a16="http://schemas.microsoft.com/office/drawing/2014/main" id="{B966C9FD-1E02-DC42-8F86-7E276A9BDDB8}"/>
                </a:ext>
              </a:extLst>
            </p:cNvPr>
            <p:cNvSpPr txBox="1">
              <a:spLocks noChangeArrowheads="1"/>
            </p:cNvSpPr>
            <p:nvPr/>
          </p:nvSpPr>
          <p:spPr bwMode="auto">
            <a:xfrm>
              <a:off x="4060220" y="3565485"/>
              <a:ext cx="77938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Switch</a:t>
              </a:r>
            </a:p>
          </p:txBody>
        </p:sp>
        <p:sp>
          <p:nvSpPr>
            <p:cNvPr id="134" name="Round Diagonal Corner Rectangle 62">
              <a:extLst>
                <a:ext uri="{FF2B5EF4-FFF2-40B4-BE49-F238E27FC236}">
                  <a16:creationId xmlns:a16="http://schemas.microsoft.com/office/drawing/2014/main" id="{74141266-DC16-4DB5-BC21-BB23CBCE30A8}"/>
                </a:ext>
                <a:ext uri="{C183D7F6-B498-43B3-948B-1728B52AA6E4}">
                  <adec:decorative xmlns:adec="http://schemas.microsoft.com/office/drawing/2017/decorative" val="1"/>
                </a:ext>
              </a:extLst>
            </p:cNvPr>
            <p:cNvSpPr/>
            <p:nvPr/>
          </p:nvSpPr>
          <p:spPr>
            <a:xfrm>
              <a:off x="6486760" y="2923603"/>
              <a:ext cx="4665919" cy="1001349"/>
            </a:xfrm>
            <a:prstGeom prst="round2DiagRect">
              <a:avLst>
                <a:gd name="adj1" fmla="val 16667"/>
                <a:gd name="adj2" fmla="val 1635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118" name="Graphic 117">
              <a:extLst>
                <a:ext uri="{FF2B5EF4-FFF2-40B4-BE49-F238E27FC236}">
                  <a16:creationId xmlns:a16="http://schemas.microsoft.com/office/drawing/2014/main" id="{EB321956-1D98-491C-A83E-820D794451B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67248" y="3115314"/>
              <a:ext cx="548640" cy="548640"/>
            </a:xfrm>
            <a:prstGeom prst="rect">
              <a:avLst/>
            </a:prstGeom>
          </p:spPr>
        </p:pic>
        <p:sp>
          <p:nvSpPr>
            <p:cNvPr id="5" name="TextBox 4">
              <a:extLst>
                <a:ext uri="{FF2B5EF4-FFF2-40B4-BE49-F238E27FC236}">
                  <a16:creationId xmlns:a16="http://schemas.microsoft.com/office/drawing/2014/main" id="{D13EB247-FE2E-480E-BD2B-A9FA6C48F57E}"/>
                </a:ext>
              </a:extLst>
            </p:cNvPr>
            <p:cNvSpPr txBox="1"/>
            <p:nvPr/>
          </p:nvSpPr>
          <p:spPr>
            <a:xfrm>
              <a:off x="6955376" y="3637337"/>
              <a:ext cx="2172391" cy="338554"/>
            </a:xfrm>
            <a:prstGeom prst="rect">
              <a:avLst/>
            </a:prstGeom>
            <a:noFill/>
          </p:spPr>
          <p:txBody>
            <a:bodyPr wrap="none" rtlCol="0">
              <a:spAutoFit/>
            </a:bodyPr>
            <a:lstStyle/>
            <a:p>
              <a:pPr algn="ctr"/>
              <a:r>
                <a:rPr lang="en-US" sz="1600" dirty="0">
                  <a:ea typeface="Amazon Ember" panose="020B0603020204020204" pitchFamily="34" charset="0"/>
                  <a:cs typeface="Amazon Ember" panose="020B0603020204020204" pitchFamily="34" charset="0"/>
                </a:rPr>
                <a:t>Elastic Load Balancing</a:t>
              </a:r>
              <a:endParaRPr lang="en-US" sz="1600" u="sng" dirty="0">
                <a:ea typeface="Amazon Ember" panose="020B0603020204020204" pitchFamily="34" charset="0"/>
                <a:cs typeface="Amazon Ember" panose="020B0603020204020204" pitchFamily="34" charset="0"/>
              </a:endParaRPr>
            </a:p>
          </p:txBody>
        </p:sp>
        <p:pic>
          <p:nvPicPr>
            <p:cNvPr id="125" name="Graphic 124">
              <a:extLst>
                <a:ext uri="{FF2B5EF4-FFF2-40B4-BE49-F238E27FC236}">
                  <a16:creationId xmlns:a16="http://schemas.microsoft.com/office/drawing/2014/main" id="{C966B95B-FE63-4BB4-914B-5B41F526C5D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66917" y="3115314"/>
              <a:ext cx="548640" cy="548640"/>
            </a:xfrm>
            <a:prstGeom prst="rect">
              <a:avLst/>
            </a:prstGeom>
          </p:spPr>
        </p:pic>
        <p:sp>
          <p:nvSpPr>
            <p:cNvPr id="126" name="TextBox 125">
              <a:extLst>
                <a:ext uri="{FF2B5EF4-FFF2-40B4-BE49-F238E27FC236}">
                  <a16:creationId xmlns:a16="http://schemas.microsoft.com/office/drawing/2014/main" id="{9AA7C9BC-729A-48E8-8511-46777222E2D2}"/>
                </a:ext>
              </a:extLst>
            </p:cNvPr>
            <p:cNvSpPr txBox="1"/>
            <p:nvPr/>
          </p:nvSpPr>
          <p:spPr>
            <a:xfrm>
              <a:off x="9029700" y="3637337"/>
              <a:ext cx="1516701" cy="338554"/>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VPC</a:t>
              </a:r>
            </a:p>
          </p:txBody>
        </p:sp>
        <p:sp>
          <p:nvSpPr>
            <p:cNvPr id="39" name="Round Diagonal Corner Rectangle 38">
              <a:extLst>
                <a:ext uri="{FF2B5EF4-FFF2-40B4-BE49-F238E27FC236}">
                  <a16:creationId xmlns:a16="http://schemas.microsoft.com/office/drawing/2014/main" id="{F5839852-F927-1547-A685-1D35B1B64E8E}"/>
                </a:ext>
                <a:ext uri="{C183D7F6-B498-43B3-948B-1728B52AA6E4}">
                  <adec:decorative xmlns:adec="http://schemas.microsoft.com/office/drawing/2017/decorative" val="1"/>
                </a:ext>
              </a:extLst>
            </p:cNvPr>
            <p:cNvSpPr/>
            <p:nvPr/>
          </p:nvSpPr>
          <p:spPr>
            <a:xfrm>
              <a:off x="1125184" y="4010019"/>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44" name="TextBox 92">
              <a:extLst>
                <a:ext uri="{FF2B5EF4-FFF2-40B4-BE49-F238E27FC236}">
                  <a16:creationId xmlns:a16="http://schemas.microsoft.com/office/drawing/2014/main" id="{DBF0D788-895A-3F49-B387-FE3DBA86F333}"/>
                </a:ext>
              </a:extLst>
            </p:cNvPr>
            <p:cNvSpPr txBox="1">
              <a:spLocks noChangeArrowheads="1"/>
            </p:cNvSpPr>
            <p:nvPr/>
          </p:nvSpPr>
          <p:spPr bwMode="auto">
            <a:xfrm>
              <a:off x="2298984" y="4295061"/>
              <a:ext cx="1176179"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On-premises </a:t>
              </a:r>
              <a:br>
                <a:rPr lang="en-US" sz="1600" dirty="0">
                  <a:latin typeface="+mn-lt"/>
                  <a:ea typeface="Amazon Ember" panose="020B0603020204020204" pitchFamily="34" charset="0"/>
                  <a:cs typeface="Amazon Ember" panose="020B0603020204020204" pitchFamily="34" charset="0"/>
                </a:rPr>
              </a:br>
              <a:r>
                <a:rPr lang="en-US" sz="1600" dirty="0">
                  <a:latin typeface="+mn-lt"/>
                  <a:ea typeface="Amazon Ember" panose="020B0603020204020204" pitchFamily="34" charset="0"/>
                  <a:cs typeface="Amazon Ember" panose="020B0603020204020204" pitchFamily="34" charset="0"/>
                </a:rPr>
                <a:t>servers</a:t>
              </a:r>
            </a:p>
          </p:txBody>
        </p:sp>
        <p:sp>
          <p:nvSpPr>
            <p:cNvPr id="40" name="Round Diagonal Corner Rectangle 39">
              <a:extLst>
                <a:ext uri="{FF2B5EF4-FFF2-40B4-BE49-F238E27FC236}">
                  <a16:creationId xmlns:a16="http://schemas.microsoft.com/office/drawing/2014/main" id="{1C4BAEB5-745E-4746-9DEC-6DB1E514F76E}"/>
                </a:ext>
                <a:ext uri="{C183D7F6-B498-43B3-948B-1728B52AA6E4}">
                  <adec:decorative xmlns:adec="http://schemas.microsoft.com/office/drawing/2017/decorative" val="1"/>
                </a:ext>
              </a:extLst>
            </p:cNvPr>
            <p:cNvSpPr/>
            <p:nvPr/>
          </p:nvSpPr>
          <p:spPr>
            <a:xfrm>
              <a:off x="6486760" y="4011320"/>
              <a:ext cx="4665919" cy="1001347"/>
            </a:xfrm>
            <a:prstGeom prst="round2DiagRect">
              <a:avLst>
                <a:gd name="adj1" fmla="val 16667"/>
                <a:gd name="adj2" fmla="val 1741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119" name="Graphic 118">
              <a:extLst>
                <a:ext uri="{FF2B5EF4-FFF2-40B4-BE49-F238E27FC236}">
                  <a16:creationId xmlns:a16="http://schemas.microsoft.com/office/drawing/2014/main" id="{57CE7653-726E-4AE9-886D-E34745039525}"/>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31253" y="4015699"/>
              <a:ext cx="548640" cy="548640"/>
            </a:xfrm>
            <a:prstGeom prst="rect">
              <a:avLst/>
            </a:prstGeom>
          </p:spPr>
        </p:pic>
        <p:sp>
          <p:nvSpPr>
            <p:cNvPr id="127" name="TextBox 126">
              <a:extLst>
                <a:ext uri="{FF2B5EF4-FFF2-40B4-BE49-F238E27FC236}">
                  <a16:creationId xmlns:a16="http://schemas.microsoft.com/office/drawing/2014/main" id="{B3788113-49F2-4876-92D3-4C93BC8B51E6}"/>
                </a:ext>
              </a:extLst>
            </p:cNvPr>
            <p:cNvSpPr txBox="1"/>
            <p:nvPr/>
          </p:nvSpPr>
          <p:spPr>
            <a:xfrm>
              <a:off x="7440116" y="4567876"/>
              <a:ext cx="530915" cy="338554"/>
            </a:xfrm>
            <a:prstGeom prst="rect">
              <a:avLst/>
            </a:prstGeom>
            <a:noFill/>
          </p:spPr>
          <p:txBody>
            <a:bodyPr wrap="none" rtlCol="0">
              <a:spAutoFit/>
            </a:bodyPr>
            <a:lstStyle/>
            <a:p>
              <a:pPr algn="ctr"/>
              <a:r>
                <a:rPr lang="en-US" sz="1600" dirty="0">
                  <a:ea typeface="Amazon Ember" panose="020B0603020204020204" pitchFamily="34" charset="0"/>
                  <a:cs typeface="Amazon Ember" panose="020B0603020204020204" pitchFamily="34" charset="0"/>
                </a:rPr>
                <a:t>AMI</a:t>
              </a:r>
            </a:p>
          </p:txBody>
        </p:sp>
        <p:sp>
          <p:nvSpPr>
            <p:cNvPr id="97" name="Right Arrow 96">
              <a:extLst>
                <a:ext uri="{FF2B5EF4-FFF2-40B4-BE49-F238E27FC236}">
                  <a16:creationId xmlns:a16="http://schemas.microsoft.com/office/drawing/2014/main" id="{A0709850-E273-E341-A4B7-BA555CE12183}"/>
                </a:ext>
                <a:ext uri="{C183D7F6-B498-43B3-948B-1728B52AA6E4}">
                  <adec:decorative xmlns:adec="http://schemas.microsoft.com/office/drawing/2017/decorative" val="1"/>
                </a:ext>
              </a:extLst>
            </p:cNvPr>
            <p:cNvSpPr/>
            <p:nvPr/>
          </p:nvSpPr>
          <p:spPr>
            <a:xfrm>
              <a:off x="8341897" y="4289376"/>
              <a:ext cx="914400" cy="504767"/>
            </a:xfrm>
            <a:prstGeom prst="rightArrow">
              <a:avLst>
                <a:gd name="adj1" fmla="val 71256"/>
                <a:gd name="adj2" fmla="val 50000"/>
              </a:avLst>
            </a:prstGeom>
            <a:gradFill flip="none" rotWithShape="1">
              <a:gsLst>
                <a:gs pos="100000">
                  <a:srgbClr val="FF9900">
                    <a:alpha val="51000"/>
                  </a:srgbClr>
                </a:gs>
                <a:gs pos="0">
                  <a:srgbClr val="FD9407">
                    <a:alpha val="5000"/>
                  </a:srgbClr>
                </a:gs>
              </a:gsLst>
              <a:lin ang="0" scaled="1"/>
              <a:tileRect/>
            </a:gra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pic>
          <p:nvPicPr>
            <p:cNvPr id="120" name="Graphic 119">
              <a:extLst>
                <a:ext uri="{FF2B5EF4-FFF2-40B4-BE49-F238E27FC236}">
                  <a16:creationId xmlns:a16="http://schemas.microsoft.com/office/drawing/2014/main" id="{1742DD95-046B-43C0-810F-2B64A179DFAE}"/>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21364" y="4015699"/>
              <a:ext cx="548640" cy="548640"/>
            </a:xfrm>
            <a:prstGeom prst="rect">
              <a:avLst/>
            </a:prstGeom>
          </p:spPr>
        </p:pic>
        <p:sp>
          <p:nvSpPr>
            <p:cNvPr id="128" name="TextBox 127">
              <a:extLst>
                <a:ext uri="{FF2B5EF4-FFF2-40B4-BE49-F238E27FC236}">
                  <a16:creationId xmlns:a16="http://schemas.microsoft.com/office/drawing/2014/main" id="{4B2387FC-8CC4-4D85-821E-5A9408438717}"/>
                </a:ext>
              </a:extLst>
            </p:cNvPr>
            <p:cNvSpPr txBox="1"/>
            <p:nvPr/>
          </p:nvSpPr>
          <p:spPr>
            <a:xfrm>
              <a:off x="9179921" y="4447344"/>
              <a:ext cx="1972759"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EC2 instances</a:t>
              </a:r>
            </a:p>
          </p:txBody>
        </p:sp>
        <p:sp>
          <p:nvSpPr>
            <p:cNvPr id="19" name="Round Diagonal Corner Rectangle 18">
              <a:extLst>
                <a:ext uri="{FF2B5EF4-FFF2-40B4-BE49-F238E27FC236}">
                  <a16:creationId xmlns:a16="http://schemas.microsoft.com/office/drawing/2014/main" id="{DF02F1C2-1079-3D4F-AE93-F7512CBCF89B}"/>
                </a:ext>
                <a:ext uri="{C183D7F6-B498-43B3-948B-1728B52AA6E4}">
                  <adec:decorative xmlns:adec="http://schemas.microsoft.com/office/drawing/2017/decorative" val="1"/>
                </a:ext>
              </a:extLst>
            </p:cNvPr>
            <p:cNvSpPr/>
            <p:nvPr/>
          </p:nvSpPr>
          <p:spPr>
            <a:xfrm>
              <a:off x="1125184" y="5094001"/>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76" name="Rectangle 75">
              <a:extLst>
                <a:ext uri="{FF2B5EF4-FFF2-40B4-BE49-F238E27FC236}">
                  <a16:creationId xmlns:a16="http://schemas.microsoft.com/office/drawing/2014/main" id="{D35FE902-5D2A-4D4E-A708-59F5235C381A}"/>
                </a:ext>
              </a:extLst>
            </p:cNvPr>
            <p:cNvSpPr>
              <a:spLocks noChangeArrowheads="1"/>
            </p:cNvSpPr>
            <p:nvPr/>
          </p:nvSpPr>
          <p:spPr bwMode="auto">
            <a:xfrm>
              <a:off x="4184078" y="5418058"/>
              <a:ext cx="903934" cy="378556"/>
            </a:xfrm>
            <a:prstGeom prst="rect">
              <a:avLst/>
            </a:prstGeom>
            <a:gradFill rotWithShape="1">
              <a:gsLst>
                <a:gs pos="0">
                  <a:srgbClr val="537393"/>
                </a:gs>
                <a:gs pos="35001">
                  <a:srgbClr val="96ADC4"/>
                </a:gs>
                <a:gs pos="100000">
                  <a:srgbClr val="D2DCE6"/>
                </a:gs>
              </a:gsLst>
              <a:lin ang="16200000" scaled="1"/>
            </a:gradFill>
            <a:ln w="9525">
              <a:solidFill>
                <a:srgbClr val="304356"/>
              </a:solidFill>
              <a:miter lim="800000"/>
              <a:headEnd/>
              <a:tailEnd/>
            </a:ln>
            <a:effectLst>
              <a:outerShdw blurRad="40000" dist="20000" dir="5400000" rotWithShape="0">
                <a:srgbClr val="000000">
                  <a:alpha val="37999"/>
                </a:srgbClr>
              </a:outerShdw>
            </a:effectLst>
          </p:spPr>
          <p:txBody>
            <a:bodyPr anchor="ctr"/>
            <a:lstStyle/>
            <a:p>
              <a:pPr algn="ctr">
                <a:defRPr/>
              </a:pPr>
              <a:r>
                <a:rPr lang="en-US" sz="1600" dirty="0">
                  <a:solidFill>
                    <a:srgbClr val="304356"/>
                  </a:solidFill>
                  <a:latin typeface="Amazon Ember" panose="020B0603020204020204" pitchFamily="34" charset="0"/>
                  <a:ea typeface="Amazon Ember" panose="020B0603020204020204" pitchFamily="34" charset="0"/>
                  <a:cs typeface="Amazon Ember" panose="020B0603020204020204" pitchFamily="34" charset="0"/>
                </a:rPr>
                <a:t>RDBMS</a:t>
              </a:r>
            </a:p>
          </p:txBody>
        </p:sp>
        <p:sp>
          <p:nvSpPr>
            <p:cNvPr id="20" name="Round Diagonal Corner Rectangle 19">
              <a:extLst>
                <a:ext uri="{FF2B5EF4-FFF2-40B4-BE49-F238E27FC236}">
                  <a16:creationId xmlns:a16="http://schemas.microsoft.com/office/drawing/2014/main" id="{64BC6FDD-A420-EB41-B7A5-03AAA72C7753}"/>
                </a:ext>
                <a:ext uri="{C183D7F6-B498-43B3-948B-1728B52AA6E4}">
                  <adec:decorative xmlns:adec="http://schemas.microsoft.com/office/drawing/2017/decorative" val="1"/>
                </a:ext>
              </a:extLst>
            </p:cNvPr>
            <p:cNvSpPr/>
            <p:nvPr/>
          </p:nvSpPr>
          <p:spPr>
            <a:xfrm>
              <a:off x="6486699" y="5094001"/>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121" name="Graphic 120">
              <a:extLst>
                <a:ext uri="{FF2B5EF4-FFF2-40B4-BE49-F238E27FC236}">
                  <a16:creationId xmlns:a16="http://schemas.microsoft.com/office/drawing/2014/main" id="{678BB275-86A5-4375-BE18-30BCED31AFE4}"/>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065493" y="5111372"/>
              <a:ext cx="548640" cy="548640"/>
            </a:xfrm>
            <a:prstGeom prst="rect">
              <a:avLst/>
            </a:prstGeom>
          </p:spPr>
        </p:pic>
        <p:pic>
          <p:nvPicPr>
            <p:cNvPr id="122" name="Graphic 121">
              <a:extLst>
                <a:ext uri="{FF2B5EF4-FFF2-40B4-BE49-F238E27FC236}">
                  <a16:creationId xmlns:a16="http://schemas.microsoft.com/office/drawing/2014/main" id="{575D8C7E-648C-4079-9B88-AC16C3030375}"/>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124987" y="5111372"/>
              <a:ext cx="548640" cy="548640"/>
            </a:xfrm>
            <a:prstGeom prst="rect">
              <a:avLst/>
            </a:prstGeom>
          </p:spPr>
        </p:pic>
        <p:pic>
          <p:nvPicPr>
            <p:cNvPr id="123" name="Graphic 122">
              <a:extLst>
                <a:ext uri="{FF2B5EF4-FFF2-40B4-BE49-F238E27FC236}">
                  <a16:creationId xmlns:a16="http://schemas.microsoft.com/office/drawing/2014/main" id="{F95445C9-5745-467A-99E3-84B5B801ED7C}"/>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241311" y="5125069"/>
              <a:ext cx="548640" cy="548640"/>
            </a:xfrm>
            <a:prstGeom prst="rect">
              <a:avLst/>
            </a:prstGeom>
          </p:spPr>
        </p:pic>
        <p:pic>
          <p:nvPicPr>
            <p:cNvPr id="124" name="Graphic 123">
              <a:extLst>
                <a:ext uri="{FF2B5EF4-FFF2-40B4-BE49-F238E27FC236}">
                  <a16:creationId xmlns:a16="http://schemas.microsoft.com/office/drawing/2014/main" id="{E0A907DA-6131-4ECA-A51A-C0FA62F96A11}"/>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309287" y="5111372"/>
              <a:ext cx="548640" cy="548640"/>
            </a:xfrm>
            <a:prstGeom prst="rect">
              <a:avLst/>
            </a:prstGeom>
          </p:spPr>
        </p:pic>
        <p:sp>
          <p:nvSpPr>
            <p:cNvPr id="85" name="Left-Right Arrow 84">
              <a:extLst>
                <a:ext uri="{FF2B5EF4-FFF2-40B4-BE49-F238E27FC236}">
                  <a16:creationId xmlns:a16="http://schemas.microsoft.com/office/drawing/2014/main" id="{43E0D115-25D3-4142-88B2-0F1E370A8095}"/>
                </a:ext>
              </a:extLst>
            </p:cNvPr>
            <p:cNvSpPr/>
            <p:nvPr/>
          </p:nvSpPr>
          <p:spPr>
            <a:xfrm>
              <a:off x="5177857" y="2074027"/>
              <a:ext cx="1888202" cy="572991"/>
            </a:xfrm>
            <a:prstGeom prst="leftRightArrow">
              <a:avLst>
                <a:gd name="adj1" fmla="val 69609"/>
                <a:gd name="adj2" fmla="val 50000"/>
              </a:avLst>
            </a:prstGeom>
            <a:solidFill>
              <a:srgbClr val="D4DADA"/>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Security</a:t>
              </a:r>
            </a:p>
          </p:txBody>
        </p:sp>
        <p:sp>
          <p:nvSpPr>
            <p:cNvPr id="99" name="Left-Right Arrow 98">
              <a:extLst>
                <a:ext uri="{FF2B5EF4-FFF2-40B4-BE49-F238E27FC236}">
                  <a16:creationId xmlns:a16="http://schemas.microsoft.com/office/drawing/2014/main" id="{8DD2FE05-5633-3D48-812A-7AE2FE65FE7A}"/>
                </a:ext>
              </a:extLst>
            </p:cNvPr>
            <p:cNvSpPr/>
            <p:nvPr/>
          </p:nvSpPr>
          <p:spPr>
            <a:xfrm>
              <a:off x="5177857" y="3136480"/>
              <a:ext cx="1888202" cy="572991"/>
            </a:xfrm>
            <a:prstGeom prst="leftRightArrow">
              <a:avLst>
                <a:gd name="adj1" fmla="val 69609"/>
                <a:gd name="adj2" fmla="val 50000"/>
              </a:avLst>
            </a:prstGeom>
            <a:solidFill>
              <a:srgbClr val="D4DADA"/>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Networking</a:t>
              </a:r>
            </a:p>
          </p:txBody>
        </p:sp>
        <p:sp>
          <p:nvSpPr>
            <p:cNvPr id="100" name="Left-Right Arrow 99">
              <a:extLst>
                <a:ext uri="{FF2B5EF4-FFF2-40B4-BE49-F238E27FC236}">
                  <a16:creationId xmlns:a16="http://schemas.microsoft.com/office/drawing/2014/main" id="{4D75905B-73E6-794E-A71C-C9CAF90587BD}"/>
                </a:ext>
              </a:extLst>
            </p:cNvPr>
            <p:cNvSpPr/>
            <p:nvPr/>
          </p:nvSpPr>
          <p:spPr>
            <a:xfrm>
              <a:off x="5177857" y="4221152"/>
              <a:ext cx="1888202" cy="572991"/>
            </a:xfrm>
            <a:prstGeom prst="leftRightArrow">
              <a:avLst>
                <a:gd name="adj1" fmla="val 69609"/>
                <a:gd name="adj2" fmla="val 50000"/>
              </a:avLst>
            </a:prstGeom>
            <a:solidFill>
              <a:srgbClr val="D4DADA"/>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Compute</a:t>
              </a:r>
            </a:p>
          </p:txBody>
        </p:sp>
        <p:sp>
          <p:nvSpPr>
            <p:cNvPr id="101" name="Left-Right Arrow 100">
              <a:extLst>
                <a:ext uri="{FF2B5EF4-FFF2-40B4-BE49-F238E27FC236}">
                  <a16:creationId xmlns:a16="http://schemas.microsoft.com/office/drawing/2014/main" id="{A69B7518-4CB8-6A4D-BA83-CF20771585EC}"/>
                </a:ext>
              </a:extLst>
            </p:cNvPr>
            <p:cNvSpPr/>
            <p:nvPr/>
          </p:nvSpPr>
          <p:spPr>
            <a:xfrm>
              <a:off x="5194861" y="5222499"/>
              <a:ext cx="1888202" cy="783356"/>
            </a:xfrm>
            <a:prstGeom prst="leftRightArrow">
              <a:avLst>
                <a:gd name="adj1" fmla="val 76592"/>
                <a:gd name="adj2" fmla="val 34674"/>
              </a:avLst>
            </a:prstGeom>
            <a:solidFill>
              <a:srgbClr val="D4DADA"/>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Storage and</a:t>
              </a:r>
              <a:br>
                <a:rPr lang="en-US" sz="1600" dirty="0">
                  <a:solidFill>
                    <a:schemeClr val="tx1"/>
                  </a:solidFill>
                  <a:ea typeface="Amazon Ember" panose="020B0603020204020204" pitchFamily="34" charset="0"/>
                  <a:cs typeface="Amazon Ember" panose="020B0603020204020204" pitchFamily="34" charset="0"/>
                </a:rPr>
              </a:br>
              <a:r>
                <a:rPr lang="en-US" sz="1600" dirty="0">
                  <a:solidFill>
                    <a:schemeClr val="tx1"/>
                  </a:solidFill>
                  <a:ea typeface="Amazon Ember" panose="020B0603020204020204" pitchFamily="34" charset="0"/>
                  <a:cs typeface="Amazon Ember" panose="020B0603020204020204" pitchFamily="34" charset="0"/>
                </a:rPr>
                <a:t>database </a:t>
              </a:r>
            </a:p>
          </p:txBody>
        </p:sp>
        <p:sp>
          <p:nvSpPr>
            <p:cNvPr id="129" name="TextBox 128">
              <a:extLst>
                <a:ext uri="{FF2B5EF4-FFF2-40B4-BE49-F238E27FC236}">
                  <a16:creationId xmlns:a16="http://schemas.microsoft.com/office/drawing/2014/main" id="{9B94CAE3-87CB-4E8E-903D-B2050D59F467}"/>
                </a:ext>
              </a:extLst>
            </p:cNvPr>
            <p:cNvSpPr txBox="1"/>
            <p:nvPr/>
          </p:nvSpPr>
          <p:spPr>
            <a:xfrm>
              <a:off x="6668371" y="5600659"/>
              <a:ext cx="1307145"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EBS</a:t>
              </a:r>
            </a:p>
          </p:txBody>
        </p:sp>
        <p:sp>
          <p:nvSpPr>
            <p:cNvPr id="130" name="TextBox 129">
              <a:extLst>
                <a:ext uri="{FF2B5EF4-FFF2-40B4-BE49-F238E27FC236}">
                  <a16:creationId xmlns:a16="http://schemas.microsoft.com/office/drawing/2014/main" id="{4B98B53F-A08A-4B08-AC6C-F09E9E73521C}"/>
                </a:ext>
              </a:extLst>
            </p:cNvPr>
            <p:cNvSpPr txBox="1"/>
            <p:nvPr/>
          </p:nvSpPr>
          <p:spPr>
            <a:xfrm>
              <a:off x="7754553" y="5600659"/>
              <a:ext cx="1307145"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a:t>
              </a:r>
              <a:br>
                <a:rPr lang="en-US" sz="1600" dirty="0">
                  <a:ea typeface="Amazon Ember" panose="020B0603020204020204" pitchFamily="34" charset="0"/>
                  <a:cs typeface="Amazon Ember" panose="020B0603020204020204" pitchFamily="34" charset="0"/>
                </a:rPr>
              </a:br>
              <a:r>
                <a:rPr lang="en-US" sz="1600" dirty="0">
                  <a:ea typeface="Amazon Ember" panose="020B0603020204020204" pitchFamily="34" charset="0"/>
                  <a:cs typeface="Amazon Ember" panose="020B0603020204020204" pitchFamily="34" charset="0"/>
                </a:rPr>
                <a:t>EFS</a:t>
              </a:r>
            </a:p>
          </p:txBody>
        </p:sp>
        <p:sp>
          <p:nvSpPr>
            <p:cNvPr id="131" name="TextBox 130">
              <a:extLst>
                <a:ext uri="{FF2B5EF4-FFF2-40B4-BE49-F238E27FC236}">
                  <a16:creationId xmlns:a16="http://schemas.microsoft.com/office/drawing/2014/main" id="{9511B6FA-F479-4C05-9434-A51BF1F9A1A4}"/>
                </a:ext>
              </a:extLst>
            </p:cNvPr>
            <p:cNvSpPr txBox="1"/>
            <p:nvPr/>
          </p:nvSpPr>
          <p:spPr>
            <a:xfrm>
              <a:off x="8710241" y="5600659"/>
              <a:ext cx="1542192"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a:t>
              </a:r>
              <a:br>
                <a:rPr lang="en-US" sz="1600" dirty="0">
                  <a:ea typeface="Amazon Ember" panose="020B0603020204020204" pitchFamily="34" charset="0"/>
                  <a:cs typeface="Amazon Ember" panose="020B0603020204020204" pitchFamily="34" charset="0"/>
                </a:rPr>
              </a:br>
              <a:r>
                <a:rPr lang="en-US" sz="1600" dirty="0">
                  <a:ea typeface="Amazon Ember" panose="020B0603020204020204" pitchFamily="34" charset="0"/>
                  <a:cs typeface="Amazon Ember" panose="020B0603020204020204" pitchFamily="34" charset="0"/>
                </a:rPr>
                <a:t>S3</a:t>
              </a:r>
            </a:p>
          </p:txBody>
        </p:sp>
        <p:sp>
          <p:nvSpPr>
            <p:cNvPr id="132" name="TextBox 131">
              <a:extLst>
                <a:ext uri="{FF2B5EF4-FFF2-40B4-BE49-F238E27FC236}">
                  <a16:creationId xmlns:a16="http://schemas.microsoft.com/office/drawing/2014/main" id="{50E511B7-7251-4826-8B58-A0C22D9D0F86}"/>
                </a:ext>
              </a:extLst>
            </p:cNvPr>
            <p:cNvSpPr txBox="1"/>
            <p:nvPr/>
          </p:nvSpPr>
          <p:spPr>
            <a:xfrm>
              <a:off x="9913340" y="5600659"/>
              <a:ext cx="1307145"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RDS</a:t>
              </a:r>
            </a:p>
          </p:txBody>
        </p:sp>
        <p:sp>
          <p:nvSpPr>
            <p:cNvPr id="70" name="Rectangle 69">
              <a:extLst>
                <a:ext uri="{FF2B5EF4-FFF2-40B4-BE49-F238E27FC236}">
                  <a16:creationId xmlns:a16="http://schemas.microsoft.com/office/drawing/2014/main" id="{4440F675-A90D-441D-9C99-E39DCEC4C58D}"/>
                </a:ext>
              </a:extLst>
            </p:cNvPr>
            <p:cNvSpPr/>
            <p:nvPr/>
          </p:nvSpPr>
          <p:spPr>
            <a:xfrm>
              <a:off x="6769564" y="1972935"/>
              <a:ext cx="1371600" cy="73152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Security </a:t>
              </a:r>
              <a:b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groups</a:t>
              </a:r>
            </a:p>
          </p:txBody>
        </p:sp>
        <p:pic>
          <p:nvPicPr>
            <p:cNvPr id="74" name="Graphic 73">
              <a:extLst>
                <a:ext uri="{FF2B5EF4-FFF2-40B4-BE49-F238E27FC236}">
                  <a16:creationId xmlns:a16="http://schemas.microsoft.com/office/drawing/2014/main" id="{7BFC5EED-8C72-415E-A396-3E52601D4684}"/>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534427" y="4072306"/>
              <a:ext cx="693446" cy="693446"/>
            </a:xfrm>
            <a:prstGeom prst="rect">
              <a:avLst/>
            </a:prstGeom>
          </p:spPr>
        </p:pic>
        <p:pic>
          <p:nvPicPr>
            <p:cNvPr id="75" name="Graphic 74">
              <a:extLst>
                <a:ext uri="{FF2B5EF4-FFF2-40B4-BE49-F238E27FC236}">
                  <a16:creationId xmlns:a16="http://schemas.microsoft.com/office/drawing/2014/main" id="{C0A03FBA-245C-4413-9480-23A26F67857D}"/>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939073" y="4135564"/>
              <a:ext cx="693446" cy="693446"/>
            </a:xfrm>
            <a:prstGeom prst="rect">
              <a:avLst/>
            </a:prstGeom>
          </p:spPr>
        </p:pic>
        <p:pic>
          <p:nvPicPr>
            <p:cNvPr id="77" name="Graphic 76">
              <a:extLst>
                <a:ext uri="{FF2B5EF4-FFF2-40B4-BE49-F238E27FC236}">
                  <a16:creationId xmlns:a16="http://schemas.microsoft.com/office/drawing/2014/main" id="{68B38FCC-3F14-41D8-B2B7-9D077E9C5B1B}"/>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358888" y="4224706"/>
              <a:ext cx="693446" cy="693446"/>
            </a:xfrm>
            <a:prstGeom prst="rect">
              <a:avLst/>
            </a:prstGeom>
          </p:spPr>
        </p:pic>
        <p:pic>
          <p:nvPicPr>
            <p:cNvPr id="79" name="Graphic 78">
              <a:extLst>
                <a:ext uri="{FF2B5EF4-FFF2-40B4-BE49-F238E27FC236}">
                  <a16:creationId xmlns:a16="http://schemas.microsoft.com/office/drawing/2014/main" id="{E14488D1-6906-4882-8E57-847F44CDD32C}"/>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631692" y="3115314"/>
              <a:ext cx="469900" cy="469900"/>
            </a:xfrm>
            <a:prstGeom prst="rect">
              <a:avLst/>
            </a:prstGeom>
          </p:spPr>
        </p:pic>
        <p:pic>
          <p:nvPicPr>
            <p:cNvPr id="80" name="Graphic 79">
              <a:extLst>
                <a:ext uri="{FF2B5EF4-FFF2-40B4-BE49-F238E27FC236}">
                  <a16:creationId xmlns:a16="http://schemas.microsoft.com/office/drawing/2014/main" id="{3C2D1B22-C366-48E3-BBD9-EF7F50322648}"/>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123938" y="1994701"/>
              <a:ext cx="469900" cy="469900"/>
            </a:xfrm>
            <a:prstGeom prst="rect">
              <a:avLst/>
            </a:prstGeom>
          </p:spPr>
        </p:pic>
        <p:pic>
          <p:nvPicPr>
            <p:cNvPr id="81" name="Graphic 80">
              <a:extLst>
                <a:ext uri="{FF2B5EF4-FFF2-40B4-BE49-F238E27FC236}">
                  <a16:creationId xmlns:a16="http://schemas.microsoft.com/office/drawing/2014/main" id="{0F5B6056-7CAC-4F62-B271-D8808F78B102}"/>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889694" y="2012992"/>
              <a:ext cx="469900" cy="469900"/>
            </a:xfrm>
            <a:prstGeom prst="rect">
              <a:avLst/>
            </a:prstGeom>
          </p:spPr>
        </p:pic>
        <p:grpSp>
          <p:nvGrpSpPr>
            <p:cNvPr id="11" name="Group 10">
              <a:extLst>
                <a:ext uri="{FF2B5EF4-FFF2-40B4-BE49-F238E27FC236}">
                  <a16:creationId xmlns:a16="http://schemas.microsoft.com/office/drawing/2014/main" id="{B197DCE9-D16F-40D8-9169-DF9933E3B66E}"/>
                </a:ext>
                <a:ext uri="{C183D7F6-B498-43B3-948B-1728B52AA6E4}">
                  <adec:decorative xmlns:adec="http://schemas.microsoft.com/office/drawing/2017/decorative" val="1"/>
                </a:ext>
              </a:extLst>
            </p:cNvPr>
            <p:cNvGrpSpPr/>
            <p:nvPr/>
          </p:nvGrpSpPr>
          <p:grpSpPr>
            <a:xfrm>
              <a:off x="1428087" y="5337246"/>
              <a:ext cx="679912" cy="679912"/>
              <a:chOff x="1428087" y="5260736"/>
              <a:chExt cx="679912" cy="679912"/>
            </a:xfrm>
          </p:grpSpPr>
          <p:pic>
            <p:nvPicPr>
              <p:cNvPr id="82" name="Graphic 81">
                <a:extLst>
                  <a:ext uri="{FF2B5EF4-FFF2-40B4-BE49-F238E27FC236}">
                    <a16:creationId xmlns:a16="http://schemas.microsoft.com/office/drawing/2014/main" id="{6A20A2D9-A7D7-4D02-88E7-C6007544C38F}"/>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428087" y="5260736"/>
                <a:ext cx="679912" cy="679912"/>
              </a:xfrm>
              <a:prstGeom prst="rect">
                <a:avLst/>
              </a:prstGeom>
            </p:spPr>
          </p:pic>
          <p:sp>
            <p:nvSpPr>
              <p:cNvPr id="6" name="TextBox 5">
                <a:extLst>
                  <a:ext uri="{FF2B5EF4-FFF2-40B4-BE49-F238E27FC236}">
                    <a16:creationId xmlns:a16="http://schemas.microsoft.com/office/drawing/2014/main" id="{8D736786-E894-4AC6-A868-BFA9869C2648}"/>
                  </a:ext>
                </a:extLst>
              </p:cNvPr>
              <p:cNvSpPr txBox="1"/>
              <p:nvPr/>
            </p:nvSpPr>
            <p:spPr>
              <a:xfrm>
                <a:off x="1485754" y="5431415"/>
                <a:ext cx="56457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DAS</a:t>
                </a:r>
              </a:p>
            </p:txBody>
          </p:sp>
        </p:grpSp>
        <p:grpSp>
          <p:nvGrpSpPr>
            <p:cNvPr id="10" name="Group 9">
              <a:extLst>
                <a:ext uri="{FF2B5EF4-FFF2-40B4-BE49-F238E27FC236}">
                  <a16:creationId xmlns:a16="http://schemas.microsoft.com/office/drawing/2014/main" id="{CDDBBA44-2882-4C03-B551-E10043BE33E3}"/>
                </a:ext>
                <a:ext uri="{C183D7F6-B498-43B3-948B-1728B52AA6E4}">
                  <adec:decorative xmlns:adec="http://schemas.microsoft.com/office/drawing/2017/decorative" val="1"/>
                </a:ext>
              </a:extLst>
            </p:cNvPr>
            <p:cNvGrpSpPr/>
            <p:nvPr/>
          </p:nvGrpSpPr>
          <p:grpSpPr>
            <a:xfrm>
              <a:off x="2393185" y="5337246"/>
              <a:ext cx="679912" cy="679912"/>
              <a:chOff x="2099577" y="5293948"/>
              <a:chExt cx="679912" cy="679912"/>
            </a:xfrm>
          </p:grpSpPr>
          <p:sp>
            <p:nvSpPr>
              <p:cNvPr id="83" name="TextBox 82">
                <a:extLst>
                  <a:ext uri="{FF2B5EF4-FFF2-40B4-BE49-F238E27FC236}">
                    <a16:creationId xmlns:a16="http://schemas.microsoft.com/office/drawing/2014/main" id="{B7CB0AEE-AF2D-4AD2-9716-2BFBA31F77E3}"/>
                  </a:ext>
                </a:extLst>
              </p:cNvPr>
              <p:cNvSpPr txBox="1"/>
              <p:nvPr/>
            </p:nvSpPr>
            <p:spPr>
              <a:xfrm>
                <a:off x="2154840" y="5464627"/>
                <a:ext cx="56938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SAN</a:t>
                </a:r>
              </a:p>
            </p:txBody>
          </p:sp>
          <p:pic>
            <p:nvPicPr>
              <p:cNvPr id="87" name="Graphic 86">
                <a:extLst>
                  <a:ext uri="{FF2B5EF4-FFF2-40B4-BE49-F238E27FC236}">
                    <a16:creationId xmlns:a16="http://schemas.microsoft.com/office/drawing/2014/main" id="{4CD6C272-BAD8-44DA-B642-F1FB217F95E7}"/>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099577" y="5293948"/>
                <a:ext cx="679912" cy="679912"/>
              </a:xfrm>
              <a:prstGeom prst="rect">
                <a:avLst/>
              </a:prstGeom>
            </p:spPr>
          </p:pic>
        </p:grpSp>
        <p:grpSp>
          <p:nvGrpSpPr>
            <p:cNvPr id="9" name="Group 8">
              <a:extLst>
                <a:ext uri="{FF2B5EF4-FFF2-40B4-BE49-F238E27FC236}">
                  <a16:creationId xmlns:a16="http://schemas.microsoft.com/office/drawing/2014/main" id="{C3B734A9-8805-4E17-B211-2C5312ADFD0C}"/>
                </a:ext>
                <a:ext uri="{C183D7F6-B498-43B3-948B-1728B52AA6E4}">
                  <adec:decorative xmlns:adec="http://schemas.microsoft.com/office/drawing/2017/decorative" val="1"/>
                </a:ext>
              </a:extLst>
            </p:cNvPr>
            <p:cNvGrpSpPr/>
            <p:nvPr/>
          </p:nvGrpSpPr>
          <p:grpSpPr>
            <a:xfrm>
              <a:off x="3358283" y="5198571"/>
              <a:ext cx="679912" cy="818587"/>
              <a:chOff x="3358283" y="5198571"/>
              <a:chExt cx="679912" cy="818587"/>
            </a:xfrm>
          </p:grpSpPr>
          <p:grpSp>
            <p:nvGrpSpPr>
              <p:cNvPr id="7" name="Group 6">
                <a:extLst>
                  <a:ext uri="{FF2B5EF4-FFF2-40B4-BE49-F238E27FC236}">
                    <a16:creationId xmlns:a16="http://schemas.microsoft.com/office/drawing/2014/main" id="{AB9DA5F2-AF7F-4D2A-94CE-8CB86455522F}"/>
                  </a:ext>
                </a:extLst>
              </p:cNvPr>
              <p:cNvGrpSpPr/>
              <p:nvPr/>
            </p:nvGrpSpPr>
            <p:grpSpPr>
              <a:xfrm>
                <a:off x="3572260" y="5198571"/>
                <a:ext cx="251959" cy="219487"/>
                <a:chOff x="3555015" y="5198571"/>
                <a:chExt cx="251959" cy="219487"/>
              </a:xfrm>
            </p:grpSpPr>
            <p:sp>
              <p:nvSpPr>
                <p:cNvPr id="110" name="Rectangle 109">
                  <a:extLst>
                    <a:ext uri="{FF2B5EF4-FFF2-40B4-BE49-F238E27FC236}">
                      <a16:creationId xmlns:a16="http://schemas.microsoft.com/office/drawing/2014/main" id="{7DF711C3-0279-AA49-ABF0-578970E4DF1A}"/>
                    </a:ext>
                    <a:ext uri="{C183D7F6-B498-43B3-948B-1728B52AA6E4}">
                      <adec:decorative xmlns:adec="http://schemas.microsoft.com/office/drawing/2017/decorative" val="1"/>
                    </a:ext>
                  </a:extLst>
                </p:cNvPr>
                <p:cNvSpPr/>
                <p:nvPr/>
              </p:nvSpPr>
              <p:spPr>
                <a:xfrm>
                  <a:off x="3636926" y="5198571"/>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sp>
              <p:nvSpPr>
                <p:cNvPr id="111" name="Rectangle 110">
                  <a:extLst>
                    <a:ext uri="{FF2B5EF4-FFF2-40B4-BE49-F238E27FC236}">
                      <a16:creationId xmlns:a16="http://schemas.microsoft.com/office/drawing/2014/main" id="{C11F5C54-1075-F049-9B78-0FC31B624C7E}"/>
                    </a:ext>
                    <a:ext uri="{C183D7F6-B498-43B3-948B-1728B52AA6E4}">
                      <adec:decorative xmlns:adec="http://schemas.microsoft.com/office/drawing/2017/decorative" val="1"/>
                    </a:ext>
                  </a:extLst>
                </p:cNvPr>
                <p:cNvSpPr/>
                <p:nvPr/>
              </p:nvSpPr>
              <p:spPr>
                <a:xfrm>
                  <a:off x="3555015" y="5337246"/>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sp>
              <p:nvSpPr>
                <p:cNvPr id="112" name="Rectangle 111">
                  <a:extLst>
                    <a:ext uri="{FF2B5EF4-FFF2-40B4-BE49-F238E27FC236}">
                      <a16:creationId xmlns:a16="http://schemas.microsoft.com/office/drawing/2014/main" id="{6719E8C0-582B-B44F-88E6-72F4027A6D53}"/>
                    </a:ext>
                    <a:ext uri="{C183D7F6-B498-43B3-948B-1728B52AA6E4}">
                      <adec:decorative xmlns:adec="http://schemas.microsoft.com/office/drawing/2017/decorative" val="1"/>
                    </a:ext>
                  </a:extLst>
                </p:cNvPr>
                <p:cNvSpPr/>
                <p:nvPr/>
              </p:nvSpPr>
              <p:spPr>
                <a:xfrm>
                  <a:off x="3710297" y="5337246"/>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cxnSp>
              <p:nvCxnSpPr>
                <p:cNvPr id="109" name="Straight Connector 108">
                  <a:extLst>
                    <a:ext uri="{FF2B5EF4-FFF2-40B4-BE49-F238E27FC236}">
                      <a16:creationId xmlns:a16="http://schemas.microsoft.com/office/drawing/2014/main" id="{6DFEF740-B6C7-044F-B67D-EABD31305BE6}"/>
                    </a:ext>
                    <a:ext uri="{C183D7F6-B498-43B3-948B-1728B52AA6E4}">
                      <adec:decorative xmlns:adec="http://schemas.microsoft.com/office/drawing/2017/decorative" val="1"/>
                    </a:ext>
                  </a:extLst>
                </p:cNvPr>
                <p:cNvCxnSpPr>
                  <a:stCxn id="110" idx="2"/>
                </p:cNvCxnSpPr>
                <p:nvPr/>
              </p:nvCxnSpPr>
              <p:spPr>
                <a:xfrm flipH="1">
                  <a:off x="3684259" y="5279383"/>
                  <a:ext cx="1006" cy="33381"/>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E1336F1B-92E7-0746-A514-7C37D1D585D9}"/>
                    </a:ext>
                    <a:ext uri="{C183D7F6-B498-43B3-948B-1728B52AA6E4}">
                      <adec:decorative xmlns:adec="http://schemas.microsoft.com/office/drawing/2017/decorative" val="1"/>
                    </a:ext>
                  </a:extLst>
                </p:cNvPr>
                <p:cNvCxnSpPr/>
                <p:nvPr/>
              </p:nvCxnSpPr>
              <p:spPr>
                <a:xfrm>
                  <a:off x="3600915" y="5308002"/>
                  <a:ext cx="159544" cy="0"/>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0F92887E-7CB3-5C4B-919A-83519AB088E8}"/>
                    </a:ext>
                    <a:ext uri="{C183D7F6-B498-43B3-948B-1728B52AA6E4}">
                      <adec:decorative xmlns:adec="http://schemas.microsoft.com/office/drawing/2017/decorative" val="1"/>
                    </a:ext>
                  </a:extLst>
                </p:cNvPr>
                <p:cNvCxnSpPr>
                  <a:stCxn id="111" idx="0"/>
                </p:cNvCxnSpPr>
                <p:nvPr/>
              </p:nvCxnSpPr>
              <p:spPr>
                <a:xfrm flipH="1" flipV="1">
                  <a:off x="3603296" y="5308002"/>
                  <a:ext cx="58" cy="29244"/>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6546E35F-EC5B-FE47-A66B-ED807599D79D}"/>
                    </a:ext>
                    <a:ext uri="{C183D7F6-B498-43B3-948B-1728B52AA6E4}">
                      <adec:decorative xmlns:adec="http://schemas.microsoft.com/office/drawing/2017/decorative" val="1"/>
                    </a:ext>
                  </a:extLst>
                </p:cNvPr>
                <p:cNvCxnSpPr>
                  <a:stCxn id="112" idx="0"/>
                </p:cNvCxnSpPr>
                <p:nvPr/>
              </p:nvCxnSpPr>
              <p:spPr>
                <a:xfrm flipH="1" flipV="1">
                  <a:off x="3758077" y="5308002"/>
                  <a:ext cx="559" cy="29244"/>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548CA28B-C59B-4E58-B2D2-E589A6DA9A5B}"/>
                  </a:ext>
                </a:extLst>
              </p:cNvPr>
              <p:cNvGrpSpPr/>
              <p:nvPr/>
            </p:nvGrpSpPr>
            <p:grpSpPr>
              <a:xfrm>
                <a:off x="3358283" y="5337246"/>
                <a:ext cx="679912" cy="679912"/>
                <a:chOff x="3358283" y="5337246"/>
                <a:chExt cx="679912" cy="679912"/>
              </a:xfrm>
            </p:grpSpPr>
            <p:sp>
              <p:nvSpPr>
                <p:cNvPr id="86" name="TextBox 85">
                  <a:extLst>
                    <a:ext uri="{FF2B5EF4-FFF2-40B4-BE49-F238E27FC236}">
                      <a16:creationId xmlns:a16="http://schemas.microsoft.com/office/drawing/2014/main" id="{5A9CC442-B2AE-4DB8-B224-D4B799D66C91}"/>
                    </a:ext>
                  </a:extLst>
                </p:cNvPr>
                <p:cNvSpPr txBox="1"/>
                <p:nvPr/>
              </p:nvSpPr>
              <p:spPr>
                <a:xfrm>
                  <a:off x="3413546" y="5507925"/>
                  <a:ext cx="56938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NAS</a:t>
                  </a:r>
                </a:p>
              </p:txBody>
            </p:sp>
            <p:pic>
              <p:nvPicPr>
                <p:cNvPr id="88" name="Graphic 87">
                  <a:extLst>
                    <a:ext uri="{FF2B5EF4-FFF2-40B4-BE49-F238E27FC236}">
                      <a16:creationId xmlns:a16="http://schemas.microsoft.com/office/drawing/2014/main" id="{DD619C65-1374-459B-BA78-1004811DCD12}"/>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358283" y="5337246"/>
                  <a:ext cx="679912" cy="679912"/>
                </a:xfrm>
                <a:prstGeom prst="rect">
                  <a:avLst/>
                </a:prstGeom>
              </p:spPr>
            </p:pic>
          </p:grpSp>
        </p:grpSp>
      </p:grpSp>
    </p:spTree>
    <p:custDataLst>
      <p:tags r:id="rId1"/>
    </p:custDataLst>
    <p:extLst>
      <p:ext uri="{BB962C8B-B14F-4D97-AF65-F5344CB8AC3E}">
        <p14:creationId xmlns:p14="http://schemas.microsoft.com/office/powerpoint/2010/main" val="678552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13</a:t>
            </a:fld>
            <a:endParaRPr lang="en-US" dirty="0"/>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dirty="0"/>
              <a:t>Section 1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400" dirty="0"/>
              <a:t>Cloud computing is the on-demand delivery of IT resources via the internet with pay-as-you-go pricing.</a:t>
            </a:r>
          </a:p>
          <a:p>
            <a:r>
              <a:rPr lang="en-US" sz="2400" dirty="0"/>
              <a:t>Cloud computing enables you to think of (and use) your infrastructure as software.</a:t>
            </a:r>
          </a:p>
          <a:p>
            <a:r>
              <a:rPr lang="en-US" sz="2400" dirty="0"/>
              <a:t>There are three cloud service models: IaaS, PaaS, and SaaS.</a:t>
            </a:r>
          </a:p>
          <a:p>
            <a:r>
              <a:rPr lang="en-US" sz="2400" dirty="0"/>
              <a:t>There are three cloud deployment models: cloud, hybrid, and on-premises or private cloud.</a:t>
            </a:r>
          </a:p>
          <a:p>
            <a:r>
              <a:rPr lang="en-US" sz="2400" dirty="0"/>
              <a:t>Almost anything you can implement with traditional IT can also be implemented as an AWS cloud computing service.</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2701104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2: Advantages of cloud computing</a:t>
            </a:r>
          </a:p>
        </p:txBody>
      </p:sp>
      <p:sp>
        <p:nvSpPr>
          <p:cNvPr id="3" name="Text Placeholder 2"/>
          <p:cNvSpPr>
            <a:spLocks noGrp="1"/>
          </p:cNvSpPr>
          <p:nvPr>
            <p:ph type="subTitle" idx="1"/>
          </p:nvPr>
        </p:nvSpPr>
        <p:spPr/>
        <p:txBody>
          <a:bodyPr/>
          <a:lstStyle/>
          <a:p>
            <a:r>
              <a:rPr lang="en-US" dirty="0"/>
              <a:t>Module 1: Cloud Concepts Overview</a:t>
            </a:r>
          </a:p>
        </p:txBody>
      </p:sp>
    </p:spTree>
    <p:custDataLst>
      <p:tags r:id="rId1"/>
    </p:custDataLst>
    <p:extLst>
      <p:ext uri="{BB962C8B-B14F-4D97-AF65-F5344CB8AC3E}">
        <p14:creationId xmlns:p14="http://schemas.microsoft.com/office/powerpoint/2010/main" val="2413143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49BAA4-A52A-0C56-C6B8-76AD75B423AF}"/>
              </a:ext>
            </a:extLst>
          </p:cNvPr>
          <p:cNvSpPr>
            <a:spLocks noGrp="1"/>
          </p:cNvSpPr>
          <p:nvPr>
            <p:ph type="sldNum" sz="quarter" idx="20"/>
          </p:nvPr>
        </p:nvSpPr>
        <p:spPr/>
        <p:txBody>
          <a:bodyPr/>
          <a:lstStyle/>
          <a:p>
            <a:fld id="{930176A1-BCF0-4712-97A6-6B495F55390B}" type="slidenum">
              <a:rPr lang="en-US" smtClean="0"/>
              <a:pPr/>
              <a:t>15</a:t>
            </a:fld>
            <a:endParaRPr lang="en-US" dirty="0"/>
          </a:p>
        </p:txBody>
      </p:sp>
      <p:sp>
        <p:nvSpPr>
          <p:cNvPr id="2" name="Title 1"/>
          <p:cNvSpPr>
            <a:spLocks noGrp="1"/>
          </p:cNvSpPr>
          <p:nvPr>
            <p:ph type="title"/>
          </p:nvPr>
        </p:nvSpPr>
        <p:spPr/>
        <p:txBody>
          <a:bodyPr>
            <a:normAutofit/>
          </a:bodyPr>
          <a:lstStyle/>
          <a:p>
            <a:r>
              <a:rPr lang="en-US" dirty="0"/>
              <a:t>Trade capital expense for variable expense</a:t>
            </a:r>
          </a:p>
        </p:txBody>
      </p:sp>
      <p:sp>
        <p:nvSpPr>
          <p:cNvPr id="20" name="Content Placeholder 19"/>
          <p:cNvSpPr>
            <a:spLocks noGrp="1"/>
          </p:cNvSpPr>
          <p:nvPr>
            <p:ph sz="quarter" idx="21"/>
          </p:nvPr>
        </p:nvSpPr>
        <p:spPr>
          <a:xfrm>
            <a:off x="861060" y="4657882"/>
            <a:ext cx="4911090" cy="961868"/>
          </a:xfr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Autofit/>
          </a:bodyPr>
          <a:lstStyle/>
          <a:p>
            <a:pPr marL="0" indent="0" algn="ctr">
              <a:spcAft>
                <a:spcPts val="600"/>
              </a:spcAft>
              <a:buClr>
                <a:srgbClr val="FF9900"/>
              </a:buClr>
              <a:buSzPct val="75000"/>
              <a:buFont typeface="Wingdings" panose="05000000000000000000" pitchFamily="2" charset="2"/>
              <a:buNone/>
            </a:pPr>
            <a:r>
              <a:rPr lang="en-US" dirty="0">
                <a:solidFill>
                  <a:schemeClr val="tx1"/>
                </a:solidFill>
                <a:latin typeface="Amazon Ember Light" charset="0"/>
                <a:ea typeface="Amazon Ember Light" charset="0"/>
                <a:cs typeface="Amazon Ember Light" charset="0"/>
              </a:rPr>
              <a:t>Data center investment </a:t>
            </a:r>
            <a:br>
              <a:rPr lang="en-US" dirty="0">
                <a:solidFill>
                  <a:schemeClr val="tx1"/>
                </a:solidFill>
                <a:latin typeface="Amazon Ember Light" charset="0"/>
                <a:ea typeface="Amazon Ember Light" charset="0"/>
                <a:cs typeface="Amazon Ember Light" charset="0"/>
              </a:rPr>
            </a:br>
            <a:r>
              <a:rPr lang="en-US" dirty="0">
                <a:solidFill>
                  <a:schemeClr val="tx1"/>
                </a:solidFill>
                <a:latin typeface="Amazon Ember Light" charset="0"/>
                <a:ea typeface="Amazon Ember Light" charset="0"/>
                <a:cs typeface="Amazon Ember Light" charset="0"/>
              </a:rPr>
              <a:t>based on forecast</a:t>
            </a:r>
          </a:p>
        </p:txBody>
      </p:sp>
      <p:grpSp>
        <p:nvGrpSpPr>
          <p:cNvPr id="12" name="Group 11" descr="Pot filled with coins.">
            <a:extLst>
              <a:ext uri="{FF2B5EF4-FFF2-40B4-BE49-F238E27FC236}">
                <a16:creationId xmlns:a16="http://schemas.microsoft.com/office/drawing/2014/main" id="{76B4AAD5-0608-4790-8E66-2A192AA356DE}"/>
              </a:ext>
              <a:ext uri="{C183D7F6-B498-43B3-948B-1728B52AA6E4}">
                <adec:decorative xmlns:adec="http://schemas.microsoft.com/office/drawing/2017/decorative" val="0"/>
              </a:ext>
            </a:extLst>
          </p:cNvPr>
          <p:cNvGrpSpPr/>
          <p:nvPr/>
        </p:nvGrpSpPr>
        <p:grpSpPr>
          <a:xfrm>
            <a:off x="1849364" y="1662877"/>
            <a:ext cx="2827791" cy="3008062"/>
            <a:chOff x="1849364" y="1662877"/>
            <a:chExt cx="2827791" cy="3008062"/>
          </a:xfrm>
        </p:grpSpPr>
        <p:pic>
          <p:nvPicPr>
            <p:cNvPr id="8" name="Picture 7" descr="Black pot labeled Capital that is filled with gold coins.">
              <a:extLs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1849364" y="1662877"/>
              <a:ext cx="2827791" cy="3008062"/>
            </a:xfrm>
            <a:prstGeom prst="rect">
              <a:avLst/>
            </a:prstGeom>
          </p:spPr>
        </p:pic>
        <p:sp>
          <p:nvSpPr>
            <p:cNvPr id="6" name="TextBox 5"/>
            <p:cNvSpPr txBox="1"/>
            <p:nvPr/>
          </p:nvSpPr>
          <p:spPr>
            <a:xfrm>
              <a:off x="2850743" y="2677641"/>
              <a:ext cx="1672574"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solidFill>
                    <a:schemeClr val="bg1"/>
                  </a:solidFill>
                </a:rPr>
                <a:t>Capital</a:t>
              </a:r>
            </a:p>
          </p:txBody>
        </p:sp>
      </p:grpSp>
      <p:sp>
        <p:nvSpPr>
          <p:cNvPr id="33" name="Content Placeholder 19"/>
          <p:cNvSpPr txBox="1">
            <a:spLocks/>
          </p:cNvSpPr>
          <p:nvPr/>
        </p:nvSpPr>
        <p:spPr>
          <a:xfrm>
            <a:off x="6866455" y="4657882"/>
            <a:ext cx="4248707" cy="942369"/>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dirty="0"/>
              <a:t>Pay only for the amount </a:t>
            </a:r>
            <a:br>
              <a:rPr lang="en-US" dirty="0"/>
            </a:br>
            <a:r>
              <a:rPr lang="en-US" dirty="0"/>
              <a:t>you consume</a:t>
            </a:r>
          </a:p>
        </p:txBody>
      </p:sp>
      <p:pic>
        <p:nvPicPr>
          <p:cNvPr id="5" name="Picture 4" descr="Stop watch."/>
          <p:cNvPicPr>
            <a:picLocks noChangeAspect="1"/>
          </p:cNvPicPr>
          <p:nvPr/>
        </p:nvPicPr>
        <p:blipFill>
          <a:blip r:embed="rId5"/>
          <a:stretch>
            <a:fillRect/>
          </a:stretch>
        </p:blipFill>
        <p:spPr>
          <a:xfrm>
            <a:off x="7725605" y="1713845"/>
            <a:ext cx="2318279" cy="2787729"/>
          </a:xfrm>
          <a:prstGeom prst="rect">
            <a:avLst/>
          </a:prstGeom>
        </p:spPr>
      </p:pic>
    </p:spTree>
    <p:custDataLst>
      <p:tags r:id="rId1"/>
    </p:custDataLst>
    <p:extLst>
      <p:ext uri="{BB962C8B-B14F-4D97-AF65-F5344CB8AC3E}">
        <p14:creationId xmlns:p14="http://schemas.microsoft.com/office/powerpoint/2010/main" val="2379229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3A3E4972-98DB-7AA6-6A0C-763DE83738AF}"/>
              </a:ext>
            </a:extLst>
          </p:cNvPr>
          <p:cNvSpPr>
            <a:spLocks noGrp="1"/>
          </p:cNvSpPr>
          <p:nvPr>
            <p:ph type="sldNum" sz="quarter" idx="20"/>
          </p:nvPr>
        </p:nvSpPr>
        <p:spPr/>
        <p:txBody>
          <a:bodyPr/>
          <a:lstStyle/>
          <a:p>
            <a:fld id="{930176A1-BCF0-4712-97A6-6B495F55390B}" type="slidenum">
              <a:rPr lang="en-US" smtClean="0"/>
              <a:pPr/>
              <a:t>16</a:t>
            </a:fld>
            <a:endParaRPr lang="en-US" dirty="0"/>
          </a:p>
        </p:txBody>
      </p:sp>
      <p:sp>
        <p:nvSpPr>
          <p:cNvPr id="2" name="Title 1"/>
          <p:cNvSpPr>
            <a:spLocks noGrp="1"/>
          </p:cNvSpPr>
          <p:nvPr>
            <p:ph type="title"/>
          </p:nvPr>
        </p:nvSpPr>
        <p:spPr/>
        <p:txBody>
          <a:bodyPr>
            <a:noAutofit/>
          </a:bodyPr>
          <a:lstStyle/>
          <a:p>
            <a:r>
              <a:rPr lang="en-US" dirty="0"/>
              <a:t>Massive economies of scale</a:t>
            </a:r>
          </a:p>
        </p:txBody>
      </p:sp>
      <p:sp>
        <p:nvSpPr>
          <p:cNvPr id="11" name="TextBox 10">
            <a:extLst>
              <a:ext uri="{FF2B5EF4-FFF2-40B4-BE49-F238E27FC236}">
                <a16:creationId xmlns:a16="http://schemas.microsoft.com/office/drawing/2014/main" id="{832D0C5A-2561-4872-B265-F31C8F633E81}"/>
              </a:ext>
            </a:extLst>
          </p:cNvPr>
          <p:cNvSpPr txBox="1"/>
          <p:nvPr/>
        </p:nvSpPr>
        <p:spPr>
          <a:xfrm>
            <a:off x="645630" y="1311015"/>
            <a:ext cx="10900741" cy="954107"/>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Because of aggregate usage from all customers, AWS can achieve </a:t>
            </a:r>
            <a:br>
              <a:rPr lang="en-US" sz="2800" dirty="0">
                <a:latin typeface="Amazon Ember" panose="020B0603020204020204" pitchFamily="34" charset="0"/>
                <a:ea typeface="Amazon Ember" panose="020B0603020204020204" pitchFamily="34" charset="0"/>
                <a:cs typeface="Amazon Ember" panose="020B0603020204020204" pitchFamily="34" charset="0"/>
              </a:rPr>
            </a:br>
            <a:r>
              <a:rPr lang="en-US" sz="2800" dirty="0">
                <a:latin typeface="Amazon Ember" panose="020B0603020204020204" pitchFamily="34" charset="0"/>
                <a:ea typeface="Amazon Ember" panose="020B0603020204020204" pitchFamily="34" charset="0"/>
                <a:cs typeface="Amazon Ember" panose="020B0603020204020204" pitchFamily="34" charset="0"/>
              </a:rPr>
              <a:t>higher economies of scale and pass savings on to customers.</a:t>
            </a:r>
          </a:p>
        </p:txBody>
      </p:sp>
      <p:grpSp>
        <p:nvGrpSpPr>
          <p:cNvPr id="4" name="Group 3" descr="AWS Cloud economies of scale.">
            <a:extLst>
              <a:ext uri="{FF2B5EF4-FFF2-40B4-BE49-F238E27FC236}">
                <a16:creationId xmlns:a16="http://schemas.microsoft.com/office/drawing/2014/main" id="{5B033288-9558-4D21-9839-BF0153BCF73C}"/>
              </a:ext>
              <a:ext uri="{C183D7F6-B498-43B3-948B-1728B52AA6E4}">
                <adec:decorative xmlns:adec="http://schemas.microsoft.com/office/drawing/2017/decorative" val="0"/>
              </a:ext>
            </a:extLst>
          </p:cNvPr>
          <p:cNvGrpSpPr/>
          <p:nvPr/>
        </p:nvGrpSpPr>
        <p:grpSpPr>
          <a:xfrm>
            <a:off x="1852172" y="2891321"/>
            <a:ext cx="3702948" cy="2946625"/>
            <a:chOff x="1852172" y="2891321"/>
            <a:chExt cx="3702948" cy="2946625"/>
          </a:xfrm>
        </p:grpSpPr>
        <p:sp>
          <p:nvSpPr>
            <p:cNvPr id="17" name="Rectangle 16">
              <a:extLst>
                <a:ext uri="{FF2B5EF4-FFF2-40B4-BE49-F238E27FC236}">
                  <a16:creationId xmlns:a16="http://schemas.microsoft.com/office/drawing/2014/main" id="{CD792260-E20D-D048-9DB0-9B1D4017BF0D}"/>
                </a:ext>
              </a:extLst>
            </p:cNvPr>
            <p:cNvSpPr/>
            <p:nvPr/>
          </p:nvSpPr>
          <p:spPr>
            <a:xfrm>
              <a:off x="1852172" y="2891321"/>
              <a:ext cx="3702948" cy="2946625"/>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800" dirty="0">
                  <a:solidFill>
                    <a:schemeClr val="tx1"/>
                  </a:solidFill>
                </a:rPr>
                <a:t>AWS Cloud</a:t>
              </a:r>
            </a:p>
          </p:txBody>
        </p:sp>
        <p:sp>
          <p:nvSpPr>
            <p:cNvPr id="10" name="TextBox 9"/>
            <p:cNvSpPr txBox="1"/>
            <p:nvPr/>
          </p:nvSpPr>
          <p:spPr>
            <a:xfrm>
              <a:off x="2245555" y="4133801"/>
              <a:ext cx="2916183" cy="461665"/>
            </a:xfrm>
            <a:prstGeom prst="rect">
              <a:avLst/>
            </a:prstGeom>
            <a:noFill/>
          </p:spPr>
          <p:txBody>
            <a:bodyPr wrap="none" rtlCol="0">
              <a:spAutoFit/>
            </a:bodyPr>
            <a:lstStyle/>
            <a:p>
              <a:r>
                <a:rPr lang="en-US" sz="2400" b="1" dirty="0">
                  <a:latin typeface="Amazon Ember" panose="02000000000000000000" pitchFamily="2" charset="0"/>
                  <a:ea typeface="Amazon Ember" panose="02000000000000000000" pitchFamily="2" charset="0"/>
                </a:rPr>
                <a:t>Economies of scale</a:t>
              </a:r>
            </a:p>
          </p:txBody>
        </p:sp>
        <p:pic>
          <p:nvPicPr>
            <p:cNvPr id="18" name="Graphic 17">
              <a:extLst>
                <a:ext uri="{FF2B5EF4-FFF2-40B4-BE49-F238E27FC236}">
                  <a16:creationId xmlns:a16="http://schemas.microsoft.com/office/drawing/2014/main" id="{79D7682D-F13B-4324-95F3-7A058BD7126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2172" y="2891321"/>
              <a:ext cx="548640" cy="548640"/>
            </a:xfrm>
            <a:prstGeom prst="rect">
              <a:avLst/>
            </a:prstGeom>
          </p:spPr>
        </p:pic>
      </p:grpSp>
      <p:sp>
        <p:nvSpPr>
          <p:cNvPr id="14" name="TextBox 13"/>
          <p:cNvSpPr txBox="1"/>
          <p:nvPr/>
        </p:nvSpPr>
        <p:spPr>
          <a:xfrm>
            <a:off x="6044887" y="4084419"/>
            <a:ext cx="1109599" cy="400110"/>
          </a:xfrm>
          <a:prstGeom prst="rect">
            <a:avLst/>
          </a:prstGeom>
          <a:noFill/>
        </p:spPr>
        <p:txBody>
          <a:bodyPr wrap="none" rtlCol="0">
            <a:spAutoFit/>
          </a:bodyPr>
          <a:lstStyle>
            <a:defPPr>
              <a:defRPr lang="en-US"/>
            </a:defPPr>
            <a:lvl1pPr>
              <a:defRPr b="1">
                <a:latin typeface="Amazon Ember" panose="02000000000000000000" pitchFamily="2" charset="0"/>
                <a:ea typeface="Amazon Ember" panose="02000000000000000000" pitchFamily="2" charset="0"/>
              </a:defRPr>
            </a:lvl1pPr>
          </a:lstStyle>
          <a:p>
            <a:r>
              <a:rPr lang="en-US" sz="2000" dirty="0"/>
              <a:t>Savings</a:t>
            </a:r>
            <a:endParaRPr lang="en-US" dirty="0"/>
          </a:p>
        </p:txBody>
      </p:sp>
      <p:cxnSp>
        <p:nvCxnSpPr>
          <p:cNvPr id="13" name="Straight Arrow Connector 12" descr="Right-pointing arrow showing savings that are passed on to customer from AWS economies of scale."/>
          <p:cNvCxnSpPr/>
          <p:nvPr/>
        </p:nvCxnSpPr>
        <p:spPr>
          <a:xfrm>
            <a:off x="5614131" y="4436201"/>
            <a:ext cx="1789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descr="You pay only for the services you use.">
            <a:extLst>
              <a:ext uri="{FF2B5EF4-FFF2-40B4-BE49-F238E27FC236}">
                <a16:creationId xmlns:a16="http://schemas.microsoft.com/office/drawing/2014/main" id="{F196ADCD-E1AA-4D99-B623-0B983E9CBE57}"/>
              </a:ext>
            </a:extLst>
          </p:cNvPr>
          <p:cNvGrpSpPr/>
          <p:nvPr/>
        </p:nvGrpSpPr>
        <p:grpSpPr>
          <a:xfrm>
            <a:off x="7559031" y="2886997"/>
            <a:ext cx="4215331" cy="3488311"/>
            <a:chOff x="7559031" y="2886997"/>
            <a:chExt cx="4215331" cy="3488311"/>
          </a:xfrm>
        </p:grpSpPr>
        <p:pic>
          <p:nvPicPr>
            <p:cNvPr id="3" name="Picture 2" descr="Outline of a person.">
              <a:extLs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6861" y="3787807"/>
              <a:ext cx="2587501" cy="2587501"/>
            </a:xfrm>
            <a:prstGeom prst="rect">
              <a:avLst/>
            </a:prstGeom>
          </p:spPr>
        </p:pic>
        <p:pic>
          <p:nvPicPr>
            <p:cNvPr id="15" name="Picture 14" descr="Bill showing line items of services used and the total.">
              <a:extLst>
                <a:ext uri="{C183D7F6-B498-43B3-948B-1728B52AA6E4}">
                  <adec:decorative xmlns:adec="http://schemas.microsoft.com/office/drawing/2017/decorative" val="0"/>
                </a:ext>
              </a:extLst>
            </p:cNvPr>
            <p:cNvPicPr>
              <a:picLocks noChangeAspect="1"/>
            </p:cNvPicPr>
            <p:nvPr/>
          </p:nvPicPr>
          <p:blipFill>
            <a:blip r:embed="rId7"/>
            <a:stretch>
              <a:fillRect/>
            </a:stretch>
          </p:blipFill>
          <p:spPr>
            <a:xfrm rot="900000">
              <a:off x="7559031" y="2886997"/>
              <a:ext cx="2177127" cy="2715471"/>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a:extLst>
                <a:ext uri="{C183D7F6-B498-43B3-948B-1728B52AA6E4}">
                  <adec:decorative xmlns:adec="http://schemas.microsoft.com/office/drawing/2017/decorative" val="1"/>
                </a:ext>
              </a:extLst>
            </p:cNvPr>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914300">
              <a:off x="7836943" y="4203981"/>
              <a:ext cx="1274174" cy="1274174"/>
            </a:xfrm>
            <a:prstGeom prst="rect">
              <a:avLst/>
            </a:prstGeom>
          </p:spPr>
        </p:pic>
      </p:grpSp>
    </p:spTree>
    <p:custDataLst>
      <p:tags r:id="rId1"/>
    </p:custDataLst>
    <p:extLst>
      <p:ext uri="{BB962C8B-B14F-4D97-AF65-F5344CB8AC3E}">
        <p14:creationId xmlns:p14="http://schemas.microsoft.com/office/powerpoint/2010/main" val="712051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C5F24212-0F68-CF94-C760-CAB6D35591E5}"/>
              </a:ext>
            </a:extLst>
          </p:cNvPr>
          <p:cNvSpPr>
            <a:spLocks noGrp="1"/>
          </p:cNvSpPr>
          <p:nvPr>
            <p:ph type="sldNum" sz="quarter" idx="20"/>
          </p:nvPr>
        </p:nvSpPr>
        <p:spPr/>
        <p:txBody>
          <a:bodyPr/>
          <a:lstStyle/>
          <a:p>
            <a:fld id="{930176A1-BCF0-4712-97A6-6B495F55390B}" type="slidenum">
              <a:rPr lang="en-US" smtClean="0"/>
              <a:pPr/>
              <a:t>17</a:t>
            </a:fld>
            <a:endParaRPr lang="en-US" dirty="0"/>
          </a:p>
        </p:txBody>
      </p:sp>
      <p:sp>
        <p:nvSpPr>
          <p:cNvPr id="38" name="Title 37"/>
          <p:cNvSpPr>
            <a:spLocks noGrp="1"/>
          </p:cNvSpPr>
          <p:nvPr>
            <p:ph type="title"/>
          </p:nvPr>
        </p:nvSpPr>
        <p:spPr/>
        <p:txBody>
          <a:bodyPr/>
          <a:lstStyle/>
          <a:p>
            <a:r>
              <a:rPr lang="en-US" dirty="0"/>
              <a:t>Stop guessing capacity</a:t>
            </a:r>
          </a:p>
        </p:txBody>
      </p:sp>
      <p:sp>
        <p:nvSpPr>
          <p:cNvPr id="20" name="Content Placeholder 19"/>
          <p:cNvSpPr>
            <a:spLocks noGrp="1"/>
          </p:cNvSpPr>
          <p:nvPr>
            <p:ph sz="quarter" idx="21"/>
          </p:nvPr>
        </p:nvSpPr>
        <p:spPr>
          <a:xfrm>
            <a:off x="253003" y="4565482"/>
            <a:ext cx="3696867" cy="1140589"/>
          </a:xfr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p>
            <a:pPr marL="0" indent="0" algn="ctr">
              <a:spcAft>
                <a:spcPts val="600"/>
              </a:spcAft>
              <a:buClr>
                <a:srgbClr val="FF9900"/>
              </a:buClr>
              <a:buSzPct val="75000"/>
              <a:buFont typeface="Wingdings" panose="05000000000000000000" pitchFamily="2" charset="2"/>
              <a:buNone/>
            </a:pP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Overestimated </a:t>
            </a:r>
            <a:b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server capacity</a:t>
            </a:r>
          </a:p>
        </p:txBody>
      </p:sp>
      <p:grpSp>
        <p:nvGrpSpPr>
          <p:cNvPr id="5" name="Group 4" descr="Illustration of idle servers because of overestimated capacity.">
            <a:extLst>
              <a:ext uri="{FF2B5EF4-FFF2-40B4-BE49-F238E27FC236}">
                <a16:creationId xmlns:a16="http://schemas.microsoft.com/office/drawing/2014/main" id="{BA1C3550-F256-701B-E44D-F4BA648BE22E}"/>
              </a:ext>
            </a:extLst>
          </p:cNvPr>
          <p:cNvGrpSpPr/>
          <p:nvPr/>
        </p:nvGrpSpPr>
        <p:grpSpPr>
          <a:xfrm>
            <a:off x="439946" y="2370922"/>
            <a:ext cx="3172317" cy="2194560"/>
            <a:chOff x="439946" y="2370922"/>
            <a:chExt cx="3172317" cy="2194560"/>
          </a:xfrm>
        </p:grpSpPr>
        <p:pic>
          <p:nvPicPr>
            <p:cNvPr id="6" name="Picture 5" descr="Thermometer showing a cold temperature."/>
            <p:cNvPicPr>
              <a:picLocks noChangeAspect="1"/>
            </p:cNvPicPr>
            <p:nvPr/>
          </p:nvPicPr>
          <p:blipFill>
            <a:blip r:embed="rId4"/>
            <a:stretch>
              <a:fillRect/>
            </a:stretch>
          </p:blipFill>
          <p:spPr>
            <a:xfrm>
              <a:off x="830370" y="2370922"/>
              <a:ext cx="2781893" cy="2194560"/>
            </a:xfrm>
            <a:prstGeom prst="rect">
              <a:avLst/>
            </a:prstGeom>
          </p:spPr>
        </p:pic>
        <p:pic>
          <p:nvPicPr>
            <p:cNvPr id="3" name="Picture 2" descr="Thermometer showing a cold temperature."/>
            <p:cNvPicPr>
              <a:picLocks noChangeAspect="1"/>
            </p:cNvPicPr>
            <p:nvPr/>
          </p:nvPicPr>
          <p:blipFill>
            <a:blip r:embed="rId5"/>
            <a:stretch>
              <a:fillRect/>
            </a:stretch>
          </p:blipFill>
          <p:spPr>
            <a:xfrm>
              <a:off x="439946" y="2684354"/>
              <a:ext cx="1567696" cy="1567696"/>
            </a:xfrm>
            <a:prstGeom prst="rect">
              <a:avLst/>
            </a:prstGeom>
          </p:spPr>
        </p:pic>
      </p:grpSp>
      <p:sp>
        <p:nvSpPr>
          <p:cNvPr id="13" name="Content Placeholder 19"/>
          <p:cNvSpPr txBox="1">
            <a:spLocks/>
          </p:cNvSpPr>
          <p:nvPr/>
        </p:nvSpPr>
        <p:spPr>
          <a:xfrm>
            <a:off x="3949870" y="4565482"/>
            <a:ext cx="2915275" cy="942369"/>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dirty="0">
                <a:latin typeface="Amazon Ember" panose="020B0603020204020204" pitchFamily="34" charset="0"/>
                <a:ea typeface="Amazon Ember" panose="020B0603020204020204" pitchFamily="34" charset="0"/>
                <a:cs typeface="Amazon Ember" panose="020B0603020204020204" pitchFamily="34" charset="0"/>
              </a:rPr>
              <a:t>Underestimated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server capacity</a:t>
            </a:r>
          </a:p>
        </p:txBody>
      </p:sp>
      <p:pic>
        <p:nvPicPr>
          <p:cNvPr id="2" name="Picture 1" descr="Illustration of hot servers and a thermometer showing a hot temperature."/>
          <p:cNvPicPr>
            <a:picLocks noChangeAspect="1"/>
          </p:cNvPicPr>
          <p:nvPr/>
        </p:nvPicPr>
        <p:blipFill>
          <a:blip r:embed="rId6"/>
          <a:stretch>
            <a:fillRect/>
          </a:stretch>
        </p:blipFill>
        <p:spPr>
          <a:xfrm>
            <a:off x="4062627" y="1698152"/>
            <a:ext cx="2802518" cy="2910462"/>
          </a:xfrm>
          <a:prstGeom prst="rect">
            <a:avLst/>
          </a:prstGeom>
        </p:spPr>
      </p:pic>
      <p:sp>
        <p:nvSpPr>
          <p:cNvPr id="14" name="Content Placeholder 19"/>
          <p:cNvSpPr txBox="1">
            <a:spLocks/>
          </p:cNvSpPr>
          <p:nvPr/>
        </p:nvSpPr>
        <p:spPr>
          <a:xfrm>
            <a:off x="8090292" y="4565482"/>
            <a:ext cx="2915275" cy="942369"/>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dirty="0">
                <a:latin typeface="Amazon Ember" panose="020B0603020204020204" pitchFamily="34" charset="0"/>
                <a:ea typeface="Amazon Ember" panose="020B0603020204020204" pitchFamily="34" charset="0"/>
                <a:cs typeface="Amazon Ember" panose="020B0603020204020204" pitchFamily="34" charset="0"/>
              </a:rPr>
              <a:t>Scaling on demand</a:t>
            </a:r>
          </a:p>
        </p:txBody>
      </p:sp>
      <p:grpSp>
        <p:nvGrpSpPr>
          <p:cNvPr id="11" name="Group 10" descr="Instances running over time tracks with application demand over time.">
            <a:extLst>
              <a:ext uri="{FF2B5EF4-FFF2-40B4-BE49-F238E27FC236}">
                <a16:creationId xmlns:a16="http://schemas.microsoft.com/office/drawing/2014/main" id="{C16C7A5E-11A3-4D88-A672-F0F5DF9E6267}"/>
              </a:ext>
            </a:extLst>
          </p:cNvPr>
          <p:cNvGrpSpPr/>
          <p:nvPr/>
        </p:nvGrpSpPr>
        <p:grpSpPr>
          <a:xfrm>
            <a:off x="7839814" y="2105399"/>
            <a:ext cx="3418390" cy="2423767"/>
            <a:chOff x="7839814" y="1781549"/>
            <a:chExt cx="3418390" cy="2423767"/>
          </a:xfrm>
        </p:grpSpPr>
        <p:pic>
          <p:nvPicPr>
            <p:cNvPr id="9" name="Picture 8" descr="Plot showing that the number of instances running over time tracks with application demand."/>
            <p:cNvPicPr>
              <a:picLocks noChangeAspect="1"/>
            </p:cNvPicPr>
            <p:nvPr/>
          </p:nvPicPr>
          <p:blipFill rotWithShape="1">
            <a:blip r:embed="rId7">
              <a:extLst>
                <a:ext uri="{28A0092B-C50C-407E-A947-70E740481C1C}">
                  <a14:useLocalDpi xmlns:a14="http://schemas.microsoft.com/office/drawing/2010/main" val="0"/>
                </a:ext>
              </a:extLst>
            </a:blip>
            <a:srcRect b="8460"/>
            <a:stretch/>
          </p:blipFill>
          <p:spPr>
            <a:xfrm>
              <a:off x="7839814" y="2011017"/>
              <a:ext cx="3265990" cy="2194299"/>
            </a:xfrm>
            <a:prstGeom prst="rect">
              <a:avLst/>
            </a:prstGeom>
          </p:spPr>
        </p:pic>
        <p:pic>
          <p:nvPicPr>
            <p:cNvPr id="8" name="Picture 7" descr="Chart showing that instances running over time tracks with application demand over tim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80462" y="1781549"/>
              <a:ext cx="3177742" cy="2376758"/>
            </a:xfrm>
            <a:prstGeom prst="rect">
              <a:avLst/>
            </a:prstGeom>
          </p:spPr>
        </p:pic>
      </p:grpSp>
    </p:spTree>
    <p:custDataLst>
      <p:tags r:id="rId1"/>
    </p:custDataLst>
    <p:extLst>
      <p:ext uri="{BB962C8B-B14F-4D97-AF65-F5344CB8AC3E}">
        <p14:creationId xmlns:p14="http://schemas.microsoft.com/office/powerpoint/2010/main" val="1998166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078D73-14F5-1144-F7F1-A7C9ACFFE09F}"/>
              </a:ext>
            </a:extLst>
          </p:cNvPr>
          <p:cNvSpPr>
            <a:spLocks noGrp="1"/>
          </p:cNvSpPr>
          <p:nvPr>
            <p:ph type="sldNum" sz="quarter" idx="20"/>
          </p:nvPr>
        </p:nvSpPr>
        <p:spPr/>
        <p:txBody>
          <a:bodyPr/>
          <a:lstStyle/>
          <a:p>
            <a:fld id="{930176A1-BCF0-4712-97A6-6B495F55390B}" type="slidenum">
              <a:rPr lang="en-US" smtClean="0"/>
              <a:pPr/>
              <a:t>18</a:t>
            </a:fld>
            <a:endParaRPr lang="en-US" dirty="0"/>
          </a:p>
        </p:txBody>
      </p:sp>
      <p:sp>
        <p:nvSpPr>
          <p:cNvPr id="2" name="Title 1"/>
          <p:cNvSpPr>
            <a:spLocks noGrp="1"/>
          </p:cNvSpPr>
          <p:nvPr>
            <p:ph type="title"/>
          </p:nvPr>
        </p:nvSpPr>
        <p:spPr/>
        <p:txBody>
          <a:bodyPr>
            <a:noAutofit/>
          </a:bodyPr>
          <a:lstStyle/>
          <a:p>
            <a:r>
              <a:rPr lang="en-US" dirty="0"/>
              <a:t>Increase speed and agility</a:t>
            </a:r>
          </a:p>
        </p:txBody>
      </p:sp>
      <p:sp>
        <p:nvSpPr>
          <p:cNvPr id="20" name="Content Placeholder 19"/>
          <p:cNvSpPr>
            <a:spLocks noGrp="1"/>
          </p:cNvSpPr>
          <p:nvPr>
            <p:ph sz="quarter" idx="21"/>
          </p:nvPr>
        </p:nvSpPr>
        <p:spPr>
          <a:xfrm>
            <a:off x="610624" y="4958620"/>
            <a:ext cx="5539740" cy="895811"/>
          </a:xfrm>
          <a:no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lnSpcReduction="10000"/>
          </a:bodyPr>
          <a:lstStyle/>
          <a:p>
            <a:pPr marL="0" indent="0" algn="ctr" defTabSz="914400">
              <a:spcBef>
                <a:spcPts val="1000"/>
              </a:spcBef>
              <a:spcAft>
                <a:spcPts val="600"/>
              </a:spcAft>
              <a:buClr>
                <a:srgbClr val="FF9900"/>
              </a:buClr>
              <a:buSzPct val="75000"/>
              <a:buNone/>
            </a:pPr>
            <a:r>
              <a:rPr lang="en-US" i="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Weeks</a:t>
            </a: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between wanting resources and having resources</a:t>
            </a:r>
          </a:p>
        </p:txBody>
      </p:sp>
      <p:pic>
        <p:nvPicPr>
          <p:cNvPr id="5" name="Picture 4" descr="An itemized purchasing receipt."/>
          <p:cNvPicPr>
            <a:picLocks noChangeAspect="1"/>
          </p:cNvPicPr>
          <p:nvPr/>
        </p:nvPicPr>
        <p:blipFill rotWithShape="1">
          <a:blip r:embed="rId4"/>
          <a:srcRect l="3654" r="3138" b="17947"/>
          <a:stretch/>
        </p:blipFill>
        <p:spPr>
          <a:xfrm rot="20700000">
            <a:off x="1959994" y="2074288"/>
            <a:ext cx="2392426" cy="2529917"/>
          </a:xfrm>
          <a:prstGeom prst="rect">
            <a:avLst/>
          </a:prstGeom>
          <a:ln>
            <a:solidFill>
              <a:schemeClr val="tx1"/>
            </a:solidFill>
          </a:ln>
          <a:effectLst>
            <a:outerShdw blurRad="50800" dist="38100" dir="2700000" algn="tl" rotWithShape="0">
              <a:prstClr val="black">
                <a:alpha val="40000"/>
              </a:prstClr>
            </a:outerShdw>
          </a:effectLst>
        </p:spPr>
      </p:pic>
      <p:sp>
        <p:nvSpPr>
          <p:cNvPr id="25" name="Content Placeholder 19"/>
          <p:cNvSpPr txBox="1">
            <a:spLocks/>
          </p:cNvSpPr>
          <p:nvPr/>
        </p:nvSpPr>
        <p:spPr>
          <a:xfrm>
            <a:off x="6483925" y="4958620"/>
            <a:ext cx="4831359" cy="942369"/>
          </a:xfrm>
          <a:prstGeom prst="rect">
            <a:avLst/>
          </a:prstGeom>
          <a:no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i="1" dirty="0">
                <a:latin typeface="Amazon Ember" panose="020B0603020204020204" pitchFamily="34" charset="0"/>
                <a:ea typeface="Amazon Ember" panose="020B0603020204020204" pitchFamily="34" charset="0"/>
                <a:cs typeface="Amazon Ember" panose="020B0603020204020204" pitchFamily="34" charset="0"/>
              </a:rPr>
              <a:t>Minutes</a:t>
            </a:r>
            <a:r>
              <a:rPr lang="en-US" dirty="0">
                <a:latin typeface="Amazon Ember" panose="020B0603020204020204" pitchFamily="34" charset="0"/>
                <a:ea typeface="Amazon Ember" panose="020B0603020204020204" pitchFamily="34" charset="0"/>
                <a:cs typeface="Amazon Ember" panose="020B0603020204020204" pitchFamily="34" charset="0"/>
              </a:rPr>
              <a:t> between wanting resources and having resources</a:t>
            </a:r>
          </a:p>
        </p:txBody>
      </p:sp>
      <p:grpSp>
        <p:nvGrpSpPr>
          <p:cNvPr id="4" name="Group 3" descr="Hand cursor on a blue button that says launch.">
            <a:extLst>
              <a:ext uri="{FF2B5EF4-FFF2-40B4-BE49-F238E27FC236}">
                <a16:creationId xmlns:a16="http://schemas.microsoft.com/office/drawing/2014/main" id="{6791E684-BE26-4136-BC06-4DC796F7C82E}"/>
              </a:ext>
            </a:extLst>
          </p:cNvPr>
          <p:cNvGrpSpPr/>
          <p:nvPr/>
        </p:nvGrpSpPr>
        <p:grpSpPr>
          <a:xfrm>
            <a:off x="7154426" y="2779327"/>
            <a:ext cx="3496828" cy="1946170"/>
            <a:chOff x="7154426" y="2779327"/>
            <a:chExt cx="3496828" cy="1946170"/>
          </a:xfrm>
        </p:grpSpPr>
        <p:sp>
          <p:nvSpPr>
            <p:cNvPr id="8" name="Rounded Rectangle 7"/>
            <p:cNvSpPr/>
            <p:nvPr/>
          </p:nvSpPr>
          <p:spPr>
            <a:xfrm>
              <a:off x="7154426" y="2779327"/>
              <a:ext cx="3496828" cy="1205654"/>
            </a:xfrm>
            <a:prstGeom prst="roundRect">
              <a:avLst/>
            </a:prstGeom>
            <a:gradFill flip="none" rotWithShape="1">
              <a:gsLst>
                <a:gs pos="0">
                  <a:srgbClr val="2F84D9">
                    <a:shade val="30000"/>
                    <a:satMod val="115000"/>
                  </a:srgbClr>
                </a:gs>
                <a:gs pos="50000">
                  <a:srgbClr val="2F84D9">
                    <a:shade val="67500"/>
                    <a:satMod val="115000"/>
                  </a:srgbClr>
                </a:gs>
                <a:gs pos="100000">
                  <a:srgbClr val="2F84D9">
                    <a:shade val="100000"/>
                    <a:satMod val="115000"/>
                  </a:srgbClr>
                </a:gs>
              </a:gsLst>
              <a:lin ang="16200000" scaled="1"/>
              <a:tileRect/>
            </a:gradFill>
            <a:ln w="28575">
              <a:solidFill>
                <a:srgbClr val="2066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p:cNvCxnSpPr/>
            <p:nvPr/>
          </p:nvCxnSpPr>
          <p:spPr>
            <a:xfrm>
              <a:off x="9576082" y="2779327"/>
              <a:ext cx="10049" cy="1205654"/>
            </a:xfrm>
            <a:prstGeom prst="line">
              <a:avLst/>
            </a:prstGeom>
            <a:ln w="28575">
              <a:solidFill>
                <a:srgbClr val="2066AF"/>
              </a:solidFill>
            </a:ln>
          </p:spPr>
          <p:style>
            <a:lnRef idx="1">
              <a:schemeClr val="accent1"/>
            </a:lnRef>
            <a:fillRef idx="0">
              <a:schemeClr val="accent1"/>
            </a:fillRef>
            <a:effectRef idx="0">
              <a:schemeClr val="accent1"/>
            </a:effectRef>
            <a:fontRef idx="minor">
              <a:schemeClr val="tx1"/>
            </a:fontRef>
          </p:style>
        </p:cxnSp>
        <p:sp>
          <p:nvSpPr>
            <p:cNvPr id="11" name="Isosceles Triangle 10"/>
            <p:cNvSpPr/>
            <p:nvPr/>
          </p:nvSpPr>
          <p:spPr>
            <a:xfrm rot="10800000">
              <a:off x="9947871" y="3339246"/>
              <a:ext cx="383093" cy="197774"/>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Hand curso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9400" y="3827855"/>
              <a:ext cx="664255" cy="897642"/>
            </a:xfrm>
            <a:prstGeom prst="rect">
              <a:avLst/>
            </a:prstGeom>
          </p:spPr>
        </p:pic>
        <p:sp>
          <p:nvSpPr>
            <p:cNvPr id="12" name="TextBox 11"/>
            <p:cNvSpPr txBox="1"/>
            <p:nvPr/>
          </p:nvSpPr>
          <p:spPr>
            <a:xfrm>
              <a:off x="7362118" y="3074750"/>
              <a:ext cx="2177930" cy="677108"/>
            </a:xfrm>
            <a:prstGeom prst="rect">
              <a:avLst/>
            </a:prstGeom>
            <a:noFill/>
          </p:spPr>
          <p:txBody>
            <a:bodyPr wrap="square" rtlCol="0">
              <a:spAutoFit/>
            </a:bodyPr>
            <a:lstStyle/>
            <a:p>
              <a:r>
                <a:rPr lang="en-US" sz="3800" b="1" dirty="0">
                  <a:solidFill>
                    <a:schemeClr val="bg1"/>
                  </a:solidFill>
                  <a:latin typeface="Amazon Ember Medium" panose="020B0603020204030204" pitchFamily="34" charset="0"/>
                  <a:ea typeface="Amazon Ember Medium" panose="020B0603020204030204" pitchFamily="34" charset="0"/>
                  <a:cs typeface="Amazon Ember Medium" panose="020B0603020204030204" pitchFamily="34" charset="0"/>
                </a:rPr>
                <a:t>Launch</a:t>
              </a:r>
            </a:p>
          </p:txBody>
        </p:sp>
      </p:grpSp>
    </p:spTree>
    <p:custDataLst>
      <p:tags r:id="rId1"/>
    </p:custDataLst>
    <p:extLst>
      <p:ext uri="{BB962C8B-B14F-4D97-AF65-F5344CB8AC3E}">
        <p14:creationId xmlns:p14="http://schemas.microsoft.com/office/powerpoint/2010/main" val="1973146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234CD9B-7BE0-79DF-0BFD-83592600961D}"/>
              </a:ext>
            </a:extLst>
          </p:cNvPr>
          <p:cNvSpPr>
            <a:spLocks noGrp="1"/>
          </p:cNvSpPr>
          <p:nvPr>
            <p:ph type="sldNum" sz="quarter" idx="20"/>
          </p:nvPr>
        </p:nvSpPr>
        <p:spPr/>
        <p:txBody>
          <a:bodyPr/>
          <a:lstStyle/>
          <a:p>
            <a:fld id="{930176A1-BCF0-4712-97A6-6B495F55390B}" type="slidenum">
              <a:rPr lang="en-US" smtClean="0"/>
              <a:pPr/>
              <a:t>19</a:t>
            </a:fld>
            <a:endParaRPr lang="en-US" dirty="0"/>
          </a:p>
        </p:txBody>
      </p:sp>
      <p:sp>
        <p:nvSpPr>
          <p:cNvPr id="2" name="Title 1"/>
          <p:cNvSpPr>
            <a:spLocks noGrp="1"/>
          </p:cNvSpPr>
          <p:nvPr>
            <p:ph type="title"/>
          </p:nvPr>
        </p:nvSpPr>
        <p:spPr>
          <a:xfrm>
            <a:off x="365760" y="261426"/>
            <a:ext cx="11569209" cy="731318"/>
          </a:xfrm>
        </p:spPr>
        <p:txBody>
          <a:bodyPr>
            <a:noAutofit/>
          </a:bodyPr>
          <a:lstStyle/>
          <a:p>
            <a:r>
              <a:rPr lang="en-US" sz="3000" dirty="0"/>
              <a:t>Stop spending money on </a:t>
            </a:r>
            <a:br>
              <a:rPr lang="en-US" sz="3000" dirty="0"/>
            </a:br>
            <a:r>
              <a:rPr lang="en-US" sz="3000" dirty="0"/>
              <a:t>running and maintaining data centers</a:t>
            </a:r>
          </a:p>
        </p:txBody>
      </p:sp>
      <p:grpSp>
        <p:nvGrpSpPr>
          <p:cNvPr id="6" name="Group 5" descr="Illustration of data center bills for payroll, utilities, maintenance, landscaping, and hardware.">
            <a:extLst>
              <a:ext uri="{FF2B5EF4-FFF2-40B4-BE49-F238E27FC236}">
                <a16:creationId xmlns:a16="http://schemas.microsoft.com/office/drawing/2014/main" id="{F376C400-2D03-4814-A40A-C1AE42779683}"/>
              </a:ext>
            </a:extLst>
          </p:cNvPr>
          <p:cNvGrpSpPr/>
          <p:nvPr/>
        </p:nvGrpSpPr>
        <p:grpSpPr>
          <a:xfrm>
            <a:off x="34475" y="1750927"/>
            <a:ext cx="4163636" cy="3451332"/>
            <a:chOff x="34475" y="1750927"/>
            <a:chExt cx="4163636" cy="3451332"/>
          </a:xfrm>
        </p:grpSpPr>
        <p:pic>
          <p:nvPicPr>
            <p:cNvPr id="18" name="Picture 17">
              <a:extLst>
                <a:ext uri="{C183D7F6-B498-43B3-948B-1728B52AA6E4}">
                  <adec:decorative xmlns:adec="http://schemas.microsoft.com/office/drawing/2017/decorative" val="1"/>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l="24349" t="9949" r="16733" b="6570"/>
            <a:stretch/>
          </p:blipFill>
          <p:spPr>
            <a:xfrm>
              <a:off x="34475" y="1750927"/>
              <a:ext cx="3882481" cy="3208989"/>
            </a:xfrm>
            <a:prstGeom prst="rect">
              <a:avLst/>
            </a:prstGeom>
          </p:spPr>
        </p:pic>
        <p:grpSp>
          <p:nvGrpSpPr>
            <p:cNvPr id="13" name="Group 12"/>
            <p:cNvGrpSpPr/>
            <p:nvPr/>
          </p:nvGrpSpPr>
          <p:grpSpPr>
            <a:xfrm>
              <a:off x="854069" y="2021088"/>
              <a:ext cx="3344042" cy="3181171"/>
              <a:chOff x="-3414084" y="1620668"/>
              <a:chExt cx="3982158" cy="4106593"/>
            </a:xfrm>
          </p:grpSpPr>
          <p:sp>
            <p:nvSpPr>
              <p:cNvPr id="11" name="TextBox 10"/>
              <p:cNvSpPr txBox="1"/>
              <p:nvPr/>
            </p:nvSpPr>
            <p:spPr>
              <a:xfrm rot="19800000">
                <a:off x="-3414084" y="1620668"/>
                <a:ext cx="1825663" cy="2884475"/>
              </a:xfrm>
              <a:prstGeom prst="rect">
                <a:avLst/>
              </a:prstGeom>
              <a:solidFill>
                <a:srgbClr val="FFC000"/>
              </a:solidFill>
              <a:ln w="12700">
                <a:solidFill>
                  <a:schemeClr val="tx1"/>
                </a:solidFill>
              </a:ln>
            </p:spPr>
            <p:txBody>
              <a:bodyPr wrap="none" lIns="182880" tIns="146304" rIns="182880" bIns="146304" rtlCol="0">
                <a:spAutoFit/>
              </a:bodyPr>
              <a:lstStyle/>
              <a:p>
                <a:pPr algn="ctr">
                  <a:lnSpc>
                    <a:spcPct val="90000"/>
                  </a:lnSpc>
                  <a:spcAft>
                    <a:spcPts val="1800"/>
                  </a:spcAft>
                </a:pPr>
                <a:r>
                  <a:rPr lang="en-US" sz="2000" b="1" dirty="0">
                    <a:gradFill>
                      <a:gsLst>
                        <a:gs pos="2917">
                          <a:schemeClr val="tx1"/>
                        </a:gs>
                        <a:gs pos="30000">
                          <a:schemeClr val="tx1"/>
                        </a:gs>
                      </a:gsLst>
                      <a:lin ang="5400000" scaled="0"/>
                    </a:gradFill>
                  </a:rPr>
                  <a:t>Payroll</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29" name="TextBox 28"/>
              <p:cNvSpPr txBox="1"/>
              <p:nvPr/>
            </p:nvSpPr>
            <p:spPr>
              <a:xfrm rot="19800000">
                <a:off x="-2817791" y="1846092"/>
                <a:ext cx="1825663" cy="2884475"/>
              </a:xfrm>
              <a:prstGeom prst="rect">
                <a:avLst/>
              </a:prstGeom>
              <a:solidFill>
                <a:srgbClr val="FFC000"/>
              </a:solidFill>
              <a:ln w="12700">
                <a:solidFill>
                  <a:schemeClr val="tx1"/>
                </a:solidFill>
              </a:ln>
            </p:spPr>
            <p:txBody>
              <a:bodyPr wrap="none" lIns="182880" tIns="146304" rIns="182880" bIns="146304" rtlCol="0">
                <a:spAutoFit/>
              </a:bodyPr>
              <a:lstStyle/>
              <a:p>
                <a:pPr algn="ctr">
                  <a:lnSpc>
                    <a:spcPct val="90000"/>
                  </a:lnSpc>
                  <a:spcAft>
                    <a:spcPts val="1800"/>
                  </a:spcAft>
                </a:pPr>
                <a:r>
                  <a:rPr lang="en-US" sz="2000" b="1" dirty="0">
                    <a:gradFill>
                      <a:gsLst>
                        <a:gs pos="2917">
                          <a:schemeClr val="tx1"/>
                        </a:gs>
                        <a:gs pos="30000">
                          <a:schemeClr val="tx1"/>
                        </a:gs>
                      </a:gsLst>
                      <a:lin ang="5400000" scaled="0"/>
                    </a:gradFill>
                  </a:rPr>
                  <a:t>Utilities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30" name="TextBox 29"/>
              <p:cNvSpPr txBox="1"/>
              <p:nvPr/>
            </p:nvSpPr>
            <p:spPr>
              <a:xfrm rot="19800000">
                <a:off x="-2391648" y="2076484"/>
                <a:ext cx="1999586" cy="3010056"/>
              </a:xfrm>
              <a:prstGeom prst="rect">
                <a:avLst/>
              </a:prstGeom>
              <a:solidFill>
                <a:srgbClr val="FFC000"/>
              </a:solidFill>
              <a:ln w="12700">
                <a:solidFill>
                  <a:schemeClr val="tx1"/>
                </a:solidFill>
              </a:ln>
            </p:spPr>
            <p:txBody>
              <a:bodyPr wrap="none" lIns="182880" tIns="146304" rIns="182880" bIns="146304" rtlCol="0">
                <a:noAutofit/>
              </a:bodyPr>
              <a:lstStyle/>
              <a:p>
                <a:pPr algn="ctr">
                  <a:lnSpc>
                    <a:spcPct val="90000"/>
                  </a:lnSpc>
                  <a:spcAft>
                    <a:spcPts val="1800"/>
                  </a:spcAft>
                </a:pPr>
                <a:r>
                  <a:rPr lang="en-US" sz="2000" b="1" dirty="0">
                    <a:gradFill>
                      <a:gsLst>
                        <a:gs pos="2917">
                          <a:schemeClr val="tx1"/>
                        </a:gs>
                        <a:gs pos="30000">
                          <a:schemeClr val="tx1"/>
                        </a:gs>
                      </a:gsLst>
                      <a:lin ang="5400000" scaled="0"/>
                    </a:gradFill>
                  </a:rPr>
                  <a:t>Maintenance</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32" name="TextBox 31"/>
              <p:cNvSpPr txBox="1"/>
              <p:nvPr/>
            </p:nvSpPr>
            <p:spPr>
              <a:xfrm rot="19800000">
                <a:off x="-1885854" y="2307764"/>
                <a:ext cx="1999586" cy="3010056"/>
              </a:xfrm>
              <a:prstGeom prst="rect">
                <a:avLst/>
              </a:prstGeom>
              <a:solidFill>
                <a:srgbClr val="FFC000"/>
              </a:solidFill>
              <a:ln w="12700">
                <a:solidFill>
                  <a:schemeClr val="tx1"/>
                </a:solidFill>
              </a:ln>
            </p:spPr>
            <p:txBody>
              <a:bodyPr wrap="none" lIns="182880" tIns="146304" rIns="182880" bIns="146304" rtlCol="0">
                <a:noAutofit/>
              </a:bodyPr>
              <a:lstStyle/>
              <a:p>
                <a:pPr algn="ctr">
                  <a:lnSpc>
                    <a:spcPct val="90000"/>
                  </a:lnSpc>
                  <a:spcAft>
                    <a:spcPts val="1800"/>
                  </a:spcAft>
                </a:pPr>
                <a:r>
                  <a:rPr lang="en-US" sz="2000" b="1" dirty="0">
                    <a:gradFill>
                      <a:gsLst>
                        <a:gs pos="2917">
                          <a:schemeClr val="tx1"/>
                        </a:gs>
                        <a:gs pos="30000">
                          <a:schemeClr val="tx1"/>
                        </a:gs>
                      </a:gsLst>
                      <a:lin ang="5400000" scaled="0"/>
                    </a:gradFill>
                  </a:rPr>
                  <a:t>Landscaping</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33" name="TextBox 32"/>
              <p:cNvSpPr txBox="1"/>
              <p:nvPr/>
            </p:nvSpPr>
            <p:spPr>
              <a:xfrm rot="19800000">
                <a:off x="-1431512" y="2717205"/>
                <a:ext cx="1999586" cy="3010056"/>
              </a:xfrm>
              <a:prstGeom prst="rect">
                <a:avLst/>
              </a:prstGeom>
              <a:solidFill>
                <a:srgbClr val="FFC000"/>
              </a:solidFill>
              <a:ln w="12700">
                <a:solidFill>
                  <a:schemeClr val="tx1"/>
                </a:solidFill>
              </a:ln>
            </p:spPr>
            <p:txBody>
              <a:bodyPr wrap="none" lIns="182880" tIns="146304" rIns="182880" bIns="146304" rtlCol="0">
                <a:noAutofit/>
              </a:bodyPr>
              <a:lstStyle/>
              <a:p>
                <a:pPr algn="ctr">
                  <a:lnSpc>
                    <a:spcPct val="90000"/>
                  </a:lnSpc>
                  <a:spcAft>
                    <a:spcPts val="1800"/>
                  </a:spcAft>
                </a:pPr>
                <a:r>
                  <a:rPr lang="en-US" sz="2000" b="1" dirty="0">
                    <a:gradFill>
                      <a:gsLst>
                        <a:gs pos="2917">
                          <a:schemeClr val="tx1"/>
                        </a:gs>
                        <a:gs pos="30000">
                          <a:schemeClr val="tx1"/>
                        </a:gs>
                      </a:gsLst>
                      <a:lin ang="5400000" scaled="0"/>
                    </a:gradFill>
                  </a:rPr>
                  <a:t>Hardware</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grpSp>
      </p:grpSp>
      <p:sp>
        <p:nvSpPr>
          <p:cNvPr id="15" name="TextBox 14">
            <a:extLst>
              <a:ext uri="{FF2B5EF4-FFF2-40B4-BE49-F238E27FC236}">
                <a16:creationId xmlns:a16="http://schemas.microsoft.com/office/drawing/2014/main" id="{7D878849-DCC8-4769-A2DE-7D2FD7510EE4}"/>
              </a:ext>
            </a:extLst>
          </p:cNvPr>
          <p:cNvSpPr txBox="1"/>
          <p:nvPr/>
        </p:nvSpPr>
        <p:spPr>
          <a:xfrm>
            <a:off x="733087" y="5378311"/>
            <a:ext cx="3645550" cy="523220"/>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Running data centers</a:t>
            </a:r>
          </a:p>
        </p:txBody>
      </p:sp>
      <p:sp>
        <p:nvSpPr>
          <p:cNvPr id="12" name="Left-Right Arrow 11" descr="Left-right arrow labeled investment."/>
          <p:cNvSpPr/>
          <p:nvPr/>
        </p:nvSpPr>
        <p:spPr bwMode="auto">
          <a:xfrm>
            <a:off x="4813045" y="2849519"/>
            <a:ext cx="2559864" cy="1662774"/>
          </a:xfrm>
          <a:prstGeom prst="leftRightArrow">
            <a:avLst>
              <a:gd name="adj1" fmla="val 35090"/>
              <a:gd name="adj2" fmla="val 41055"/>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Investment</a:t>
            </a:r>
          </a:p>
        </p:txBody>
      </p:sp>
      <p:grpSp>
        <p:nvGrpSpPr>
          <p:cNvPr id="23" name="Group 22" descr="Cartoon office building and cartoon outline of people.">
            <a:extLst>
              <a:ext uri="{FF2B5EF4-FFF2-40B4-BE49-F238E27FC236}">
                <a16:creationId xmlns:a16="http://schemas.microsoft.com/office/drawing/2014/main" id="{624DE8DE-F2D5-422A-8277-D1A8187BE85D}"/>
              </a:ext>
            </a:extLst>
          </p:cNvPr>
          <p:cNvGrpSpPr/>
          <p:nvPr/>
        </p:nvGrpSpPr>
        <p:grpSpPr>
          <a:xfrm>
            <a:off x="6911907" y="1965559"/>
            <a:ext cx="5175705" cy="3285723"/>
            <a:chOff x="6911907" y="1965559"/>
            <a:chExt cx="5175705" cy="3285723"/>
          </a:xfrm>
        </p:grpSpPr>
        <p:pic>
          <p:nvPicPr>
            <p:cNvPr id="14" name="Picture 13" descr="Cartoon office build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1907" y="1965559"/>
              <a:ext cx="3148995" cy="3148995"/>
            </a:xfrm>
            <a:prstGeom prst="rect">
              <a:avLst/>
            </a:prstGeom>
          </p:spPr>
        </p:pic>
        <p:grpSp>
          <p:nvGrpSpPr>
            <p:cNvPr id="20" name="Group 19">
              <a:extLst>
                <a:ext uri="{FF2B5EF4-FFF2-40B4-BE49-F238E27FC236}">
                  <a16:creationId xmlns:a16="http://schemas.microsoft.com/office/drawing/2014/main" id="{C07F72BE-D36D-45E7-A03F-4AC82924DC3E}"/>
                </a:ext>
              </a:extLst>
            </p:cNvPr>
            <p:cNvGrpSpPr/>
            <p:nvPr/>
          </p:nvGrpSpPr>
          <p:grpSpPr>
            <a:xfrm>
              <a:off x="9595462" y="3290019"/>
              <a:ext cx="2492150" cy="1961263"/>
              <a:chOff x="9595462" y="3290019"/>
              <a:chExt cx="2492150" cy="1961263"/>
            </a:xfrm>
          </p:grpSpPr>
          <p:pic>
            <p:nvPicPr>
              <p:cNvPr id="26" name="Picture 25" descr="Cartoon of customer outlines."/>
              <p:cNvPicPr>
                <a:picLocks noChangeAspect="1"/>
              </p:cNvPicPr>
              <p:nvPr/>
            </p:nvPicPr>
            <p:blipFill>
              <a:blip r:embed="rId7">
                <a:duotone>
                  <a:prstClr val="black"/>
                  <a:schemeClr val="accent3">
                    <a:tint val="45000"/>
                    <a:satMod val="400000"/>
                  </a:schemeClr>
                </a:duotone>
              </a:blip>
              <a:stretch>
                <a:fillRect/>
              </a:stretch>
            </p:blipFill>
            <p:spPr>
              <a:xfrm>
                <a:off x="10154557" y="3290019"/>
                <a:ext cx="1532065" cy="1532065"/>
              </a:xfrm>
              <a:prstGeom prst="rect">
                <a:avLst/>
              </a:prstGeom>
            </p:spPr>
          </p:pic>
          <p:pic>
            <p:nvPicPr>
              <p:cNvPr id="16" name="Picture 15"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9595462" y="3675983"/>
                <a:ext cx="1532065" cy="1532065"/>
              </a:xfrm>
              <a:prstGeom prst="rect">
                <a:avLst/>
              </a:prstGeom>
            </p:spPr>
          </p:pic>
          <p:pic>
            <p:nvPicPr>
              <p:cNvPr id="21" name="Picture 20" descr="Cartoon outline of customers."/>
              <p:cNvPicPr>
                <a:picLocks noChangeAspect="1"/>
              </p:cNvPicPr>
              <p:nvPr/>
            </p:nvPicPr>
            <p:blipFill>
              <a:blip r:embed="rId8">
                <a:duotone>
                  <a:prstClr val="black"/>
                  <a:schemeClr val="accent3">
                    <a:tint val="45000"/>
                    <a:satMod val="400000"/>
                  </a:schemeClr>
                </a:duotone>
                <a:extLst>
                  <a:ext uri="{BEBA8EAE-BF5A-486C-A8C5-ECC9F3942E4B}">
                    <a14:imgProps xmlns:a14="http://schemas.microsoft.com/office/drawing/2010/main">
                      <a14:imgLayer r:embed="rId9">
                        <a14:imgEffect>
                          <a14:colorTemperature colorTemp="4700"/>
                        </a14:imgEffect>
                      </a14:imgLayer>
                    </a14:imgProps>
                  </a:ext>
                </a:extLst>
              </a:blip>
              <a:stretch>
                <a:fillRect/>
              </a:stretch>
            </p:blipFill>
            <p:spPr>
              <a:xfrm>
                <a:off x="9817967" y="3530571"/>
                <a:ext cx="1532065" cy="1532065"/>
              </a:xfrm>
              <a:prstGeom prst="rect">
                <a:avLst/>
              </a:prstGeom>
            </p:spPr>
          </p:pic>
          <p:pic>
            <p:nvPicPr>
              <p:cNvPr id="22" name="Picture 21"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10097287" y="3650030"/>
                <a:ext cx="1532065" cy="1532065"/>
              </a:xfrm>
              <a:prstGeom prst="rect">
                <a:avLst/>
              </a:prstGeom>
            </p:spPr>
          </p:pic>
          <p:pic>
            <p:nvPicPr>
              <p:cNvPr id="24" name="Picture 23"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10376607" y="3504618"/>
                <a:ext cx="1532065" cy="1532065"/>
              </a:xfrm>
              <a:prstGeom prst="rect">
                <a:avLst/>
              </a:prstGeom>
            </p:spPr>
          </p:pic>
          <p:pic>
            <p:nvPicPr>
              <p:cNvPr id="25" name="Picture 24"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10555547" y="3719217"/>
                <a:ext cx="1532065" cy="1532065"/>
              </a:xfrm>
              <a:prstGeom prst="rect">
                <a:avLst/>
              </a:prstGeom>
            </p:spPr>
          </p:pic>
        </p:grpSp>
      </p:grpSp>
      <p:sp>
        <p:nvSpPr>
          <p:cNvPr id="8" name="TextBox 7">
            <a:extLst>
              <a:ext uri="{FF2B5EF4-FFF2-40B4-BE49-F238E27FC236}">
                <a16:creationId xmlns:a16="http://schemas.microsoft.com/office/drawing/2014/main" id="{0085942F-0768-4BC0-80E3-1F8790BB2180}"/>
              </a:ext>
            </a:extLst>
          </p:cNvPr>
          <p:cNvSpPr txBox="1"/>
          <p:nvPr/>
        </p:nvSpPr>
        <p:spPr>
          <a:xfrm>
            <a:off x="7620802" y="5378311"/>
            <a:ext cx="4044698" cy="523220"/>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Business and customers</a:t>
            </a:r>
          </a:p>
        </p:txBody>
      </p:sp>
    </p:spTree>
    <p:custDataLst>
      <p:tags r:id="rId1"/>
    </p:custDataLst>
    <p:extLst>
      <p:ext uri="{BB962C8B-B14F-4D97-AF65-F5344CB8AC3E}">
        <p14:creationId xmlns:p14="http://schemas.microsoft.com/office/powerpoint/2010/main" val="755888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C85AD5-B795-45A8-93C1-16DDFC6C0969}"/>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a:t>
            </a:fld>
            <a:endParaRPr lang="en-US" dirty="0"/>
          </a:p>
        </p:txBody>
      </p:sp>
      <p:sp>
        <p:nvSpPr>
          <p:cNvPr id="2" name="Title 1">
            <a:extLst>
              <a:ext uri="{FF2B5EF4-FFF2-40B4-BE49-F238E27FC236}">
                <a16:creationId xmlns:a16="http://schemas.microsoft.com/office/drawing/2014/main" id="{B4E42D9A-8027-4AC6-871D-96606708F534}"/>
              </a:ext>
            </a:extLst>
          </p:cNvPr>
          <p:cNvSpPr>
            <a:spLocks noGrp="1"/>
          </p:cNvSpPr>
          <p:nvPr>
            <p:ph type="title"/>
          </p:nvPr>
        </p:nvSpPr>
        <p:spPr/>
        <p:txBody>
          <a:bodyPr/>
          <a:lstStyle/>
          <a:p>
            <a:r>
              <a:rPr lang="en-US" dirty="0"/>
              <a:t>Module overview</a:t>
            </a:r>
          </a:p>
        </p:txBody>
      </p:sp>
      <p:sp>
        <p:nvSpPr>
          <p:cNvPr id="3" name="Content Placeholder 2">
            <a:extLst>
              <a:ext uri="{FF2B5EF4-FFF2-40B4-BE49-F238E27FC236}">
                <a16:creationId xmlns:a16="http://schemas.microsoft.com/office/drawing/2014/main" id="{6591F9E2-D54C-4627-B21B-096C4C96EFFA}"/>
              </a:ext>
            </a:extLst>
          </p:cNvPr>
          <p:cNvSpPr>
            <a:spLocks noGrp="1"/>
          </p:cNvSpPr>
          <p:nvPr>
            <p:ph sz="quarter" idx="21"/>
          </p:nvPr>
        </p:nvSpPr>
        <p:spPr/>
        <p:txBody>
          <a:bodyPr/>
          <a:lstStyle/>
          <a:p>
            <a:pPr marL="0" indent="0">
              <a:buNone/>
            </a:pPr>
            <a:r>
              <a:rPr lang="en-US" b="1" dirty="0"/>
              <a:t>Topics</a:t>
            </a:r>
          </a:p>
          <a:p>
            <a:r>
              <a:rPr lang="en-US" dirty="0"/>
              <a:t>Introduction to cloud computing</a:t>
            </a:r>
          </a:p>
          <a:p>
            <a:r>
              <a:rPr lang="en-US" dirty="0"/>
              <a:t>Advantages of cloud computing</a:t>
            </a:r>
          </a:p>
          <a:p>
            <a:r>
              <a:rPr lang="en-US" dirty="0"/>
              <a:t>Introduction to Amazon Web Services (AWS)</a:t>
            </a:r>
          </a:p>
          <a:p>
            <a:r>
              <a:rPr lang="en-US" dirty="0"/>
              <a:t>AWS Cloud Adoption Framework (AWS CAF)</a:t>
            </a:r>
          </a:p>
          <a:p>
            <a:endParaRPr lang="en-US" dirty="0"/>
          </a:p>
        </p:txBody>
      </p:sp>
      <p:grpSp>
        <p:nvGrpSpPr>
          <p:cNvPr id="6" name="Group 5">
            <a:extLst>
              <a:ext uri="{FF2B5EF4-FFF2-40B4-BE49-F238E27FC236}">
                <a16:creationId xmlns:a16="http://schemas.microsoft.com/office/drawing/2014/main" id="{7CF28D16-CBFF-465E-9A56-0B398D7F4DCC}"/>
              </a:ext>
              <a:ext uri="{C183D7F6-B498-43B3-948B-1728B52AA6E4}">
                <adec:decorative xmlns:adec="http://schemas.microsoft.com/office/drawing/2017/decorative" val="1"/>
              </a:ext>
            </a:extLst>
          </p:cNvPr>
          <p:cNvGrpSpPr/>
          <p:nvPr/>
        </p:nvGrpSpPr>
        <p:grpSpPr>
          <a:xfrm>
            <a:off x="419100" y="4924413"/>
            <a:ext cx="2832953" cy="532323"/>
            <a:chOff x="4188879" y="4810544"/>
            <a:chExt cx="2832953" cy="532323"/>
          </a:xfrm>
        </p:grpSpPr>
        <p:sp>
          <p:nvSpPr>
            <p:cNvPr id="7" name="TextBox 6">
              <a:extLst>
                <a:ext uri="{FF2B5EF4-FFF2-40B4-BE49-F238E27FC236}">
                  <a16:creationId xmlns:a16="http://schemas.microsoft.com/office/drawing/2014/main" id="{4BF42AA5-9DEC-4031-868E-B06D633531CF}"/>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8" name="Picture 7">
              <a:extLst>
                <a:ext uri="{FF2B5EF4-FFF2-40B4-BE49-F238E27FC236}">
                  <a16:creationId xmlns:a16="http://schemas.microsoft.com/office/drawing/2014/main" id="{56CDB34C-19E7-40D1-A6EC-06167EF36C6D}"/>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3600536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504F1E3-BCB4-6CC3-77F6-353EE07DA9AE}"/>
              </a:ext>
            </a:extLst>
          </p:cNvPr>
          <p:cNvSpPr>
            <a:spLocks noGrp="1"/>
          </p:cNvSpPr>
          <p:nvPr>
            <p:ph type="sldNum" sz="quarter" idx="20"/>
          </p:nvPr>
        </p:nvSpPr>
        <p:spPr/>
        <p:txBody>
          <a:bodyPr/>
          <a:lstStyle/>
          <a:p>
            <a:fld id="{930176A1-BCF0-4712-97A6-6B495F55390B}" type="slidenum">
              <a:rPr lang="en-US" smtClean="0"/>
              <a:pPr/>
              <a:t>20</a:t>
            </a:fld>
            <a:endParaRPr lang="en-US" dirty="0"/>
          </a:p>
        </p:txBody>
      </p:sp>
      <p:sp>
        <p:nvSpPr>
          <p:cNvPr id="2" name="Title 1"/>
          <p:cNvSpPr>
            <a:spLocks noGrp="1"/>
          </p:cNvSpPr>
          <p:nvPr>
            <p:ph type="title"/>
          </p:nvPr>
        </p:nvSpPr>
        <p:spPr/>
        <p:txBody>
          <a:bodyPr>
            <a:noAutofit/>
          </a:bodyPr>
          <a:lstStyle/>
          <a:p>
            <a:r>
              <a:rPr lang="en-US" dirty="0"/>
              <a:t>Go global in minutes</a:t>
            </a:r>
          </a:p>
        </p:txBody>
      </p:sp>
      <p:grpSp>
        <p:nvGrpSpPr>
          <p:cNvPr id="11" name="Group 10" descr="World map of AWS Regions overlaid with a screenshot of the AWS management console with arrows pointing out to colorful photography icons on the different continents.">
            <a:extLst>
              <a:ext uri="{FF2B5EF4-FFF2-40B4-BE49-F238E27FC236}">
                <a16:creationId xmlns:a16="http://schemas.microsoft.com/office/drawing/2014/main" id="{202CD4C5-064E-4B29-976C-D4EB4593C5EB}"/>
              </a:ext>
            </a:extLst>
          </p:cNvPr>
          <p:cNvGrpSpPr/>
          <p:nvPr/>
        </p:nvGrpSpPr>
        <p:grpSpPr>
          <a:xfrm>
            <a:off x="0" y="1285456"/>
            <a:ext cx="12192000" cy="5070893"/>
            <a:chOff x="0" y="1285456"/>
            <a:chExt cx="12192000" cy="5070893"/>
          </a:xfrm>
        </p:grpSpPr>
        <p:pic>
          <p:nvPicPr>
            <p:cNvPr id="5" name="Picture 4" descr="World map of AWS Regions."/>
            <p:cNvPicPr>
              <a:picLocks noChangeAspect="1"/>
            </p:cNvPicPr>
            <p:nvPr/>
          </p:nvPicPr>
          <p:blipFill rotWithShape="1">
            <a:blip r:embed="rId4"/>
            <a:srcRect t="14921" b="11880"/>
            <a:stretch/>
          </p:blipFill>
          <p:spPr>
            <a:xfrm>
              <a:off x="0" y="1300695"/>
              <a:ext cx="12192000" cy="5055654"/>
            </a:xfrm>
            <a:prstGeom prst="rect">
              <a:avLst/>
            </a:prstGeom>
            <a:ln w="19050">
              <a:solidFill>
                <a:schemeClr val="tx1"/>
              </a:solidFill>
            </a:ln>
          </p:spPr>
        </p:pic>
        <p:sp>
          <p:nvSpPr>
            <p:cNvPr id="8" name="Rectangle 7"/>
            <p:cNvSpPr/>
            <p:nvPr/>
          </p:nvSpPr>
          <p:spPr bwMode="auto">
            <a:xfrm>
              <a:off x="0" y="1285456"/>
              <a:ext cx="12192000" cy="5055654"/>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p:cNvSpPr/>
            <p:nvPr/>
          </p:nvSpPr>
          <p:spPr bwMode="auto">
            <a:xfrm>
              <a:off x="3405908" y="4625178"/>
              <a:ext cx="954057" cy="94951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C183D7F6-B498-43B3-948B-1728B52AA6E4}">
                  <adec:decorative xmlns:adec="http://schemas.microsoft.com/office/drawing/2017/decorative" val="1"/>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405908" y="4625177"/>
              <a:ext cx="954057" cy="949514"/>
            </a:xfrm>
            <a:prstGeom prst="rect">
              <a:avLst/>
            </a:prstGeom>
          </p:spPr>
        </p:pic>
        <p:sp>
          <p:nvSpPr>
            <p:cNvPr id="20" name="Rounded Rectangle 19"/>
            <p:cNvSpPr/>
            <p:nvPr/>
          </p:nvSpPr>
          <p:spPr bwMode="auto">
            <a:xfrm>
              <a:off x="2559870" y="2000080"/>
              <a:ext cx="975688" cy="971042"/>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C183D7F6-B498-43B3-948B-1728B52AA6E4}">
                  <adec:decorative xmlns:adec="http://schemas.microsoft.com/office/drawing/2017/decorative" val="1"/>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59870" y="2000079"/>
              <a:ext cx="975688" cy="971042"/>
            </a:xfrm>
            <a:prstGeom prst="rect">
              <a:avLst/>
            </a:prstGeom>
          </p:spPr>
        </p:pic>
        <p:sp>
          <p:nvSpPr>
            <p:cNvPr id="23" name="Rounded Rectangle 22"/>
            <p:cNvSpPr/>
            <p:nvPr/>
          </p:nvSpPr>
          <p:spPr bwMode="auto">
            <a:xfrm>
              <a:off x="9802619" y="4855955"/>
              <a:ext cx="994840" cy="990103"/>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C183D7F6-B498-43B3-948B-1728B52AA6E4}">
                  <adec:decorative xmlns:adec="http://schemas.microsoft.com/office/drawing/2017/decorative" val="1"/>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802619" y="4855954"/>
              <a:ext cx="994840" cy="990103"/>
            </a:xfrm>
            <a:prstGeom prst="rect">
              <a:avLst/>
            </a:prstGeom>
          </p:spPr>
        </p:pic>
        <p:sp>
          <p:nvSpPr>
            <p:cNvPr id="29" name="Rounded Rectangle 28"/>
            <p:cNvSpPr/>
            <p:nvPr/>
          </p:nvSpPr>
          <p:spPr bwMode="auto">
            <a:xfrm>
              <a:off x="9042712" y="2776323"/>
              <a:ext cx="964829" cy="960235"/>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C183D7F6-B498-43B3-948B-1728B52AA6E4}">
                  <adec:decorative xmlns:adec="http://schemas.microsoft.com/office/drawing/2017/decorative" val="1"/>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042712" y="2776322"/>
              <a:ext cx="964829" cy="960235"/>
            </a:xfrm>
            <a:prstGeom prst="rect">
              <a:avLst/>
            </a:prstGeom>
          </p:spPr>
        </p:pic>
        <p:cxnSp>
          <p:nvCxnSpPr>
            <p:cNvPr id="12" name="Straight Arrow Connector 11"/>
            <p:cNvCxnSpPr/>
            <p:nvPr/>
          </p:nvCxnSpPr>
          <p:spPr>
            <a:xfrm rot="10800000" flipV="1">
              <a:off x="4354286" y="4048144"/>
              <a:ext cx="2203166" cy="677195"/>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0800000">
              <a:off x="3541486" y="2838483"/>
              <a:ext cx="3015966" cy="1209662"/>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531429" y="3651283"/>
              <a:ext cx="2481942" cy="391886"/>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557452" y="4048145"/>
              <a:ext cx="3268719" cy="865881"/>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695145" y="2485601"/>
              <a:ext cx="3947887" cy="3125089"/>
            </a:xfrm>
            <a:prstGeom prst="rect">
              <a:avLst/>
            </a:prstGeom>
            <a:ln w="28575">
              <a:solidFill>
                <a:schemeClr val="tx1"/>
              </a:solidFill>
            </a:ln>
            <a:effectLst>
              <a:outerShdw blurRad="50800" dist="38100" dir="2700000" algn="tl" rotWithShape="0">
                <a:prstClr val="black">
                  <a:alpha val="40000"/>
                </a:prstClr>
              </a:outerShdw>
            </a:effectLst>
          </p:spPr>
        </p:pic>
        <p:pic>
          <p:nvPicPr>
            <p:cNvPr id="3" name="Picture 2">
              <a:extLs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413077" y="2500841"/>
              <a:ext cx="1229955" cy="3125089"/>
            </a:xfrm>
            <a:prstGeom prst="rect">
              <a:avLst/>
            </a:prstGeom>
            <a:ln w="28575">
              <a:solidFill>
                <a:schemeClr val="tx1"/>
              </a:solidFill>
            </a:ln>
            <a:effectLst>
              <a:outerShdw blurRad="50800" dist="38100" dir="2700000" algn="tl" rotWithShape="0">
                <a:prstClr val="black">
                  <a:alpha val="40000"/>
                </a:prstClr>
              </a:outerShdw>
            </a:effectLst>
          </p:spPr>
        </p:pic>
      </p:grpSp>
    </p:spTree>
    <p:custDataLst>
      <p:tags r:id="rId1"/>
    </p:custDataLst>
    <p:extLst>
      <p:ext uri="{BB962C8B-B14F-4D97-AF65-F5344CB8AC3E}">
        <p14:creationId xmlns:p14="http://schemas.microsoft.com/office/powerpoint/2010/main" val="802998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21</a:t>
            </a:fld>
            <a:endParaRPr lang="en-US" dirty="0"/>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dirty="0"/>
              <a:t>Section 2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dirty="0"/>
              <a:t>Trade capital expense for variable expense</a:t>
            </a:r>
            <a:endParaRPr lang="en-US" strike="sngStrike" dirty="0"/>
          </a:p>
          <a:p>
            <a:r>
              <a:rPr lang="en-US" dirty="0"/>
              <a:t>Benefit from massive economies of scale</a:t>
            </a:r>
            <a:endParaRPr lang="en-US" strike="sngStrike" dirty="0"/>
          </a:p>
          <a:p>
            <a:r>
              <a:rPr lang="en-US" dirty="0"/>
              <a:t>Stop guessing capacity</a:t>
            </a:r>
            <a:endParaRPr lang="en-US" strike="sngStrike" dirty="0"/>
          </a:p>
          <a:p>
            <a:r>
              <a:rPr lang="en-US" dirty="0"/>
              <a:t>Increase speed and agility</a:t>
            </a:r>
            <a:endParaRPr lang="en-US" strike="sngStrike" dirty="0"/>
          </a:p>
          <a:p>
            <a:r>
              <a:rPr lang="en-US" dirty="0"/>
              <a:t>Stop spending money on running and maintaining data centers</a:t>
            </a:r>
            <a:endParaRPr lang="en-US" strike="sngStrike" dirty="0"/>
          </a:p>
          <a:p>
            <a:r>
              <a:rPr lang="en-US" dirty="0"/>
              <a:t>Go global in minutes</a:t>
            </a:r>
            <a:endParaRPr lang="en-US" strike="sngStrike" dirty="0"/>
          </a:p>
          <a:p>
            <a:endParaRPr lang="en-US" dirty="0"/>
          </a:p>
          <a:p>
            <a:endParaRPr lang="en-US" dirty="0"/>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4011326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3: Introduction to Amazon Web Services (AWS)</a:t>
            </a:r>
          </a:p>
        </p:txBody>
      </p:sp>
      <p:sp>
        <p:nvSpPr>
          <p:cNvPr id="3" name="Text Placeholder 2"/>
          <p:cNvSpPr>
            <a:spLocks noGrp="1"/>
          </p:cNvSpPr>
          <p:nvPr>
            <p:ph type="subTitle" idx="1"/>
          </p:nvPr>
        </p:nvSpPr>
        <p:spPr/>
        <p:txBody>
          <a:bodyPr/>
          <a:lstStyle/>
          <a:p>
            <a:r>
              <a:rPr lang="en-US" dirty="0"/>
              <a:t>Module 1: Cloud Concepts Overview</a:t>
            </a:r>
          </a:p>
        </p:txBody>
      </p:sp>
    </p:spTree>
    <p:custDataLst>
      <p:tags r:id="rId1"/>
    </p:custDataLst>
    <p:extLst>
      <p:ext uri="{BB962C8B-B14F-4D97-AF65-F5344CB8AC3E}">
        <p14:creationId xmlns:p14="http://schemas.microsoft.com/office/powerpoint/2010/main" val="3913205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23</a:t>
            </a:fld>
            <a:endParaRPr lang="en-US" dirty="0"/>
          </a:p>
        </p:txBody>
      </p:sp>
      <p:sp>
        <p:nvSpPr>
          <p:cNvPr id="4" name="Title 3"/>
          <p:cNvSpPr>
            <a:spLocks noGrp="1"/>
          </p:cNvSpPr>
          <p:nvPr>
            <p:ph type="title"/>
          </p:nvPr>
        </p:nvSpPr>
        <p:spPr/>
        <p:txBody>
          <a:bodyPr>
            <a:noAutofit/>
          </a:bodyPr>
          <a:lstStyle/>
          <a:p>
            <a:r>
              <a:rPr lang="en-US" dirty="0"/>
              <a:t>What are web services?</a:t>
            </a:r>
          </a:p>
        </p:txBody>
      </p:sp>
      <p:sp>
        <p:nvSpPr>
          <p:cNvPr id="7" name="Content Placeholder 6"/>
          <p:cNvSpPr>
            <a:spLocks noGrp="1"/>
          </p:cNvSpPr>
          <p:nvPr>
            <p:ph sz="quarter" idx="21"/>
          </p:nvPr>
        </p:nvSpPr>
        <p:spPr/>
        <p:txBody>
          <a:bodyPr/>
          <a:lstStyle/>
          <a:p>
            <a:pPr marL="0" indent="0">
              <a:buNone/>
            </a:pPr>
            <a:r>
              <a:rPr lang="en-US" altLang="ja-JP"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A </a:t>
            </a:r>
            <a:r>
              <a:rPr lang="en-US" altLang="ja-JP"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web</a:t>
            </a:r>
            <a:r>
              <a:rPr lang="en-US" altLang="ja-JP" kern="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altLang="ja-JP"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service</a:t>
            </a:r>
            <a:r>
              <a:rPr lang="en-US" altLang="ja-JP" kern="0"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 </a:t>
            </a:r>
            <a:r>
              <a:rPr lang="en-US" altLang="ja-JP"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is any piece of software that makes itself available over the internet and uses a </a:t>
            </a:r>
            <a:r>
              <a:rPr lang="en-US" altLang="ja-JP"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standardized</a:t>
            </a:r>
            <a:r>
              <a:rPr lang="en-US" altLang="ja-JP"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altLang="ja-JP"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format</a:t>
            </a:r>
            <a:r>
              <a:rPr lang="en-US" altLang="ja-JP" dirty="0">
                <a:latin typeface="Amazon Ember" panose="020B0603020204020204" pitchFamily="34" charset="0"/>
                <a:ea typeface="Amazon Ember" panose="020B0603020204020204" pitchFamily="34" charset="0"/>
                <a:cs typeface="Amazon Ember" panose="020B0603020204020204" pitchFamily="34" charset="0"/>
              </a:rPr>
              <a:t>—such as Extensible Markup Language (</a:t>
            </a:r>
            <a:r>
              <a:rPr lang="en-US" altLang="ja-JP"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XML) or JavaScript Object Notation (JSON)—for the request and the response of an </a:t>
            </a:r>
            <a:r>
              <a:rPr lang="en-US" altLang="ja-JP"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application</a:t>
            </a:r>
            <a:r>
              <a:rPr lang="en-US" altLang="ja-JP"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altLang="ja-JP"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programming</a:t>
            </a:r>
            <a:r>
              <a:rPr lang="en-US" altLang="ja-JP"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altLang="ja-JP"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interface</a:t>
            </a:r>
            <a:r>
              <a:rPr lang="en-US" altLang="ja-JP"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altLang="ja-JP"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(API) interaction</a:t>
            </a:r>
            <a:r>
              <a:rPr lang="en-US" altLang="ja-JP"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5" name="Group 4" descr="Laptop labeled client with right arrow going through internet cloud to server labeled web service. Server labeled web service with left arrow going through internet cloud to laptop labeled client.">
            <a:extLst>
              <a:ext uri="{FF2B5EF4-FFF2-40B4-BE49-F238E27FC236}">
                <a16:creationId xmlns:a16="http://schemas.microsoft.com/office/drawing/2014/main" id="{A73A4F68-F397-4C72-B132-7F24077AFE08}"/>
              </a:ext>
            </a:extLst>
          </p:cNvPr>
          <p:cNvGrpSpPr/>
          <p:nvPr/>
        </p:nvGrpSpPr>
        <p:grpSpPr>
          <a:xfrm>
            <a:off x="990599" y="3601131"/>
            <a:ext cx="10255629" cy="2634586"/>
            <a:chOff x="990599" y="2748510"/>
            <a:chExt cx="10255629" cy="2634586"/>
          </a:xfrm>
        </p:grpSpPr>
        <p:pic>
          <p:nvPicPr>
            <p:cNvPr id="23" name="Picture 71">
              <a:extLst>
                <a:ext uri="{FF2B5EF4-FFF2-40B4-BE49-F238E27FC236}">
                  <a16:creationId xmlns:a16="http://schemas.microsoft.com/office/drawing/2014/main" id="{9C6068CC-0C70-EB49-9EF5-1A75F2C5AF8D}"/>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03920" y="3483426"/>
              <a:ext cx="1620895" cy="17160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3">
              <a:extLst>
                <a:ext uri="{FF2B5EF4-FFF2-40B4-BE49-F238E27FC236}">
                  <a16:creationId xmlns:a16="http://schemas.microsoft.com/office/drawing/2014/main" id="{A9CCBE35-00B5-2649-B7BF-41ADBB6CC402}"/>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8814" t="13289" r="19369" b="15295"/>
            <a:stretch/>
          </p:blipFill>
          <p:spPr>
            <a:xfrm flipH="1">
              <a:off x="990599" y="3483427"/>
              <a:ext cx="2347421" cy="1752601"/>
            </a:xfrm>
            <a:prstGeom prst="rect">
              <a:avLst/>
            </a:prstGeom>
          </p:spPr>
        </p:pic>
        <p:sp>
          <p:nvSpPr>
            <p:cNvPr id="25" name="TextBox 70">
              <a:extLst>
                <a:ext uri="{FF2B5EF4-FFF2-40B4-BE49-F238E27FC236}">
                  <a16:creationId xmlns:a16="http://schemas.microsoft.com/office/drawing/2014/main" id="{5D51BDC0-D25B-C449-BD5E-9C5500229C4D}"/>
                </a:ext>
              </a:extLst>
            </p:cNvPr>
            <p:cNvSpPr txBox="1">
              <a:spLocks noChangeArrowheads="1"/>
            </p:cNvSpPr>
            <p:nvPr/>
          </p:nvSpPr>
          <p:spPr bwMode="auto">
            <a:xfrm>
              <a:off x="8782505" y="5058035"/>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Web service</a:t>
              </a:r>
            </a:p>
          </p:txBody>
        </p:sp>
        <p:cxnSp>
          <p:nvCxnSpPr>
            <p:cNvPr id="26" name="Straight Connector 25">
              <a:extLst>
                <a:ext uri="{FF2B5EF4-FFF2-40B4-BE49-F238E27FC236}">
                  <a16:creationId xmlns:a16="http://schemas.microsoft.com/office/drawing/2014/main" id="{95A8CE86-D8B4-AE45-81C9-4661F69D6F11}"/>
                </a:ext>
              </a:extLst>
            </p:cNvPr>
            <p:cNvCxnSpPr/>
            <p:nvPr/>
          </p:nvCxnSpPr>
          <p:spPr>
            <a:xfrm flipH="1">
              <a:off x="3414221" y="4658078"/>
              <a:ext cx="5865899" cy="44549"/>
            </a:xfrm>
            <a:prstGeom prst="straightConnector1">
              <a:avLst/>
            </a:prstGeom>
            <a:ln w="635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Connector 25">
              <a:extLst>
                <a:ext uri="{FF2B5EF4-FFF2-40B4-BE49-F238E27FC236}">
                  <a16:creationId xmlns:a16="http://schemas.microsoft.com/office/drawing/2014/main" id="{429EAEAE-743A-2A46-A05B-9902732884AD}"/>
                </a:ext>
              </a:extLst>
            </p:cNvPr>
            <p:cNvCxnSpPr/>
            <p:nvPr/>
          </p:nvCxnSpPr>
          <p:spPr>
            <a:xfrm rot="10800000" flipH="1">
              <a:off x="3414221" y="4016828"/>
              <a:ext cx="5865899" cy="44549"/>
            </a:xfrm>
            <a:prstGeom prst="straightConnector1">
              <a:avLst/>
            </a:prstGeom>
            <a:ln w="635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70">
              <a:extLst>
                <a:ext uri="{FF2B5EF4-FFF2-40B4-BE49-F238E27FC236}">
                  <a16:creationId xmlns:a16="http://schemas.microsoft.com/office/drawing/2014/main" id="{49BD549F-5DA0-C24D-A3DE-3466102D61DE}"/>
                </a:ext>
              </a:extLst>
            </p:cNvPr>
            <p:cNvSpPr txBox="1">
              <a:spLocks noChangeArrowheads="1"/>
            </p:cNvSpPr>
            <p:nvPr/>
          </p:nvSpPr>
          <p:spPr bwMode="auto">
            <a:xfrm>
              <a:off x="1578127" y="5071330"/>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Client</a:t>
              </a: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70">
              <a:extLst>
                <a:ext uri="{FF2B5EF4-FFF2-40B4-BE49-F238E27FC236}">
                  <a16:creationId xmlns:a16="http://schemas.microsoft.com/office/drawing/2014/main" id="{FD208C97-C455-B44E-A2FA-5F944F8C6D54}"/>
                </a:ext>
              </a:extLst>
            </p:cNvPr>
            <p:cNvSpPr txBox="1">
              <a:spLocks noChangeArrowheads="1"/>
            </p:cNvSpPr>
            <p:nvPr/>
          </p:nvSpPr>
          <p:spPr bwMode="auto">
            <a:xfrm>
              <a:off x="3265880" y="4839172"/>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Response message</a:t>
              </a:r>
            </a:p>
          </p:txBody>
        </p:sp>
        <p:sp>
          <p:nvSpPr>
            <p:cNvPr id="30" name="TextBox 70">
              <a:extLst>
                <a:ext uri="{FF2B5EF4-FFF2-40B4-BE49-F238E27FC236}">
                  <a16:creationId xmlns:a16="http://schemas.microsoft.com/office/drawing/2014/main" id="{D2A1EBC6-A29A-F948-A5A3-6A0EBF22ABA9}"/>
                </a:ext>
              </a:extLst>
            </p:cNvPr>
            <p:cNvSpPr txBox="1">
              <a:spLocks noChangeArrowheads="1"/>
            </p:cNvSpPr>
            <p:nvPr/>
          </p:nvSpPr>
          <p:spPr bwMode="auto">
            <a:xfrm>
              <a:off x="6970896" y="3700247"/>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Request message</a:t>
              </a:r>
            </a:p>
          </p:txBody>
        </p:sp>
        <p:pic>
          <p:nvPicPr>
            <p:cNvPr id="33" name="Picture 30">
              <a:extLst>
                <a:ext uri="{FF2B5EF4-FFF2-40B4-BE49-F238E27FC236}">
                  <a16:creationId xmlns:a16="http://schemas.microsoft.com/office/drawing/2014/main" id="{EF6E96D8-B3F5-2148-B48E-D72527B2924A}"/>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077127" y="2748510"/>
              <a:ext cx="2451667" cy="263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 name="TextBox 31">
              <a:extLst>
                <a:ext uri="{FF2B5EF4-FFF2-40B4-BE49-F238E27FC236}">
                  <a16:creationId xmlns:a16="http://schemas.microsoft.com/office/drawing/2014/main" id="{6536CB53-E7DE-014A-8033-B886BB9AC0A0}"/>
                </a:ext>
              </a:extLst>
            </p:cNvPr>
            <p:cNvSpPr txBox="1">
              <a:spLocks noChangeArrowheads="1"/>
            </p:cNvSpPr>
            <p:nvPr/>
          </p:nvSpPr>
          <p:spPr bwMode="auto">
            <a:xfrm>
              <a:off x="4898276" y="4547684"/>
              <a:ext cx="2809364" cy="2462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Internet</a:t>
              </a: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28100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5D8B70-E87F-4055-ACB4-FEBC0DE30CB0}"/>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24</a:t>
            </a:fld>
            <a:endParaRPr lang="en-US" dirty="0"/>
          </a:p>
        </p:txBody>
      </p:sp>
      <p:sp>
        <p:nvSpPr>
          <p:cNvPr id="2" name="Title 1">
            <a:extLst>
              <a:ext uri="{FF2B5EF4-FFF2-40B4-BE49-F238E27FC236}">
                <a16:creationId xmlns:a16="http://schemas.microsoft.com/office/drawing/2014/main" id="{1C407A5F-CF8E-44E7-AD14-142EF82B4540}"/>
              </a:ext>
            </a:extLst>
          </p:cNvPr>
          <p:cNvSpPr>
            <a:spLocks noGrp="1"/>
          </p:cNvSpPr>
          <p:nvPr>
            <p:ph type="title"/>
          </p:nvPr>
        </p:nvSpPr>
        <p:spPr/>
        <p:txBody>
          <a:bodyPr/>
          <a:lstStyle/>
          <a:p>
            <a:r>
              <a:rPr lang="en-US" dirty="0"/>
              <a:t>What is AWS?</a:t>
            </a:r>
          </a:p>
        </p:txBody>
      </p:sp>
      <p:sp>
        <p:nvSpPr>
          <p:cNvPr id="3" name="Content Placeholder 2">
            <a:extLst>
              <a:ext uri="{FF2B5EF4-FFF2-40B4-BE49-F238E27FC236}">
                <a16:creationId xmlns:a16="http://schemas.microsoft.com/office/drawing/2014/main" id="{C16D0D1A-38D3-482A-9832-B779620BD3DE}"/>
              </a:ext>
            </a:extLst>
          </p:cNvPr>
          <p:cNvSpPr>
            <a:spLocks noGrp="1"/>
          </p:cNvSpPr>
          <p:nvPr>
            <p:ph sz="quarter" idx="21"/>
          </p:nvPr>
        </p:nvSpPr>
        <p:spPr/>
        <p:txBody>
          <a:bodyPr/>
          <a:lstStyle/>
          <a:p>
            <a:r>
              <a:rPr lang="en-US" dirty="0"/>
              <a:t>AWS is a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secure</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cloud</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platform</a:t>
            </a:r>
            <a:r>
              <a:rPr lang="en-US" b="1" dirty="0">
                <a:solidFill>
                  <a:schemeClr val="accent6"/>
                </a:solidFill>
              </a:rPr>
              <a:t> </a:t>
            </a:r>
            <a:r>
              <a:rPr lang="en-US" dirty="0"/>
              <a:t>that offers a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broad</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set</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of</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global</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cloud-based</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products</a:t>
            </a:r>
            <a:r>
              <a:rPr lang="en-US" dirty="0"/>
              <a:t>.</a:t>
            </a:r>
          </a:p>
          <a:p>
            <a:r>
              <a:rPr lang="en-US" dirty="0"/>
              <a:t>AWS provides you with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on-demand</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access</a:t>
            </a:r>
            <a:r>
              <a:rPr lang="en-US" dirty="0"/>
              <a:t> to compute, storage, network, database, and other IT resources and management tools.</a:t>
            </a:r>
          </a:p>
          <a:p>
            <a:r>
              <a:rPr lang="en-US" dirty="0"/>
              <a:t>AWS offers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flexibility</a:t>
            </a:r>
            <a:r>
              <a:rPr lang="en-US" dirty="0"/>
              <a:t>.</a:t>
            </a:r>
          </a:p>
          <a:p>
            <a:r>
              <a:rPr lang="en-US" dirty="0"/>
              <a:t>You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pay</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only</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for</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the</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individual</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services</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you</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need</a:t>
            </a:r>
            <a:r>
              <a:rPr lang="en-US" dirty="0"/>
              <a:t>, for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as</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long</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as</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you</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use</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them</a:t>
            </a:r>
            <a:r>
              <a:rPr lang="en-US" dirty="0"/>
              <a:t>.</a:t>
            </a:r>
          </a:p>
          <a:p>
            <a:r>
              <a:rPr lang="en-US" dirty="0"/>
              <a:t>AWS services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work</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together</a:t>
            </a:r>
            <a:r>
              <a:rPr lang="en-US" dirty="0"/>
              <a:t> like building blocks.</a:t>
            </a:r>
          </a:p>
        </p:txBody>
      </p:sp>
    </p:spTree>
    <p:custDataLst>
      <p:tags r:id="rId1"/>
    </p:custDataLst>
    <p:extLst>
      <p:ext uri="{BB962C8B-B14F-4D97-AF65-F5344CB8AC3E}">
        <p14:creationId xmlns:p14="http://schemas.microsoft.com/office/powerpoint/2010/main" val="4255014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E793AA-6CEF-925F-8BF5-2B354B9B2AE7}"/>
              </a:ext>
            </a:extLst>
          </p:cNvPr>
          <p:cNvSpPr>
            <a:spLocks noGrp="1"/>
          </p:cNvSpPr>
          <p:nvPr>
            <p:ph type="sldNum" sz="quarter" idx="20"/>
          </p:nvPr>
        </p:nvSpPr>
        <p:spPr/>
        <p:txBody>
          <a:bodyPr/>
          <a:lstStyle/>
          <a:p>
            <a:fld id="{930176A1-BCF0-4712-97A6-6B495F55390B}" type="slidenum">
              <a:rPr lang="en-US" smtClean="0"/>
              <a:pPr/>
              <a:t>25</a:t>
            </a:fld>
            <a:endParaRPr lang="en-US" dirty="0"/>
          </a:p>
        </p:txBody>
      </p:sp>
      <p:sp>
        <p:nvSpPr>
          <p:cNvPr id="4" name="Title 3"/>
          <p:cNvSpPr>
            <a:spLocks noGrp="1"/>
          </p:cNvSpPr>
          <p:nvPr>
            <p:ph type="title"/>
          </p:nvPr>
        </p:nvSpPr>
        <p:spPr/>
        <p:txBody>
          <a:bodyPr/>
          <a:lstStyle/>
          <a:p>
            <a:r>
              <a:rPr lang="en-US" dirty="0">
                <a:latin typeface="+mj-lt"/>
              </a:rPr>
              <a:t>Categories of AWS services</a:t>
            </a:r>
          </a:p>
        </p:txBody>
      </p:sp>
      <p:sp>
        <p:nvSpPr>
          <p:cNvPr id="35" name="TextBox 34">
            <a:extLst>
              <a:ext uri="{FF2B5EF4-FFF2-40B4-BE49-F238E27FC236}">
                <a16:creationId xmlns:a16="http://schemas.microsoft.com/office/drawing/2014/main" id="{6CB940ED-E182-4845-AE19-8960602EE7FD}"/>
              </a:ext>
            </a:extLst>
          </p:cNvPr>
          <p:cNvSpPr txBox="1"/>
          <p:nvPr/>
        </p:nvSpPr>
        <p:spPr>
          <a:xfrm>
            <a:off x="6533844" y="3179421"/>
            <a:ext cx="1686680"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Developer Tools</a:t>
            </a:r>
          </a:p>
        </p:txBody>
      </p:sp>
      <p:sp>
        <p:nvSpPr>
          <p:cNvPr id="37" name="TextBox 36">
            <a:extLst>
              <a:ext uri="{FF2B5EF4-FFF2-40B4-BE49-F238E27FC236}">
                <a16:creationId xmlns:a16="http://schemas.microsoft.com/office/drawing/2014/main" id="{8A8AEC52-D7C1-4E29-990F-5CA8ED949072}"/>
              </a:ext>
            </a:extLst>
          </p:cNvPr>
          <p:cNvSpPr txBox="1"/>
          <p:nvPr/>
        </p:nvSpPr>
        <p:spPr>
          <a:xfrm>
            <a:off x="6391378" y="5915526"/>
            <a:ext cx="2095806" cy="58477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Security, Identity,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Compliance</a:t>
            </a:r>
          </a:p>
        </p:txBody>
      </p:sp>
      <p:sp>
        <p:nvSpPr>
          <p:cNvPr id="60" name="TextBox 59">
            <a:extLst>
              <a:ext uri="{FF2B5EF4-FFF2-40B4-BE49-F238E27FC236}">
                <a16:creationId xmlns:a16="http://schemas.microsoft.com/office/drawing/2014/main" id="{25B36EFC-4DE3-884A-8A21-A73020518C07}"/>
              </a:ext>
            </a:extLst>
          </p:cNvPr>
          <p:cNvSpPr txBox="1"/>
          <p:nvPr/>
        </p:nvSpPr>
        <p:spPr>
          <a:xfrm>
            <a:off x="6785516" y="1907686"/>
            <a:ext cx="118333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Blockchain</a:t>
            </a:r>
          </a:p>
        </p:txBody>
      </p:sp>
      <p:sp>
        <p:nvSpPr>
          <p:cNvPr id="76" name="TextBox 75">
            <a:extLst>
              <a:ext uri="{FF2B5EF4-FFF2-40B4-BE49-F238E27FC236}">
                <a16:creationId xmlns:a16="http://schemas.microsoft.com/office/drawing/2014/main" id="{B37499C4-85AB-1643-B309-6C6C773B623F}"/>
              </a:ext>
            </a:extLst>
          </p:cNvPr>
          <p:cNvSpPr txBox="1"/>
          <p:nvPr/>
        </p:nvSpPr>
        <p:spPr>
          <a:xfrm>
            <a:off x="6599567" y="4567517"/>
            <a:ext cx="155523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Media Services</a:t>
            </a:r>
          </a:p>
        </p:txBody>
      </p:sp>
      <p:sp>
        <p:nvSpPr>
          <p:cNvPr id="25" name="TextBox 24">
            <a:extLst>
              <a:ext uri="{FF2B5EF4-FFF2-40B4-BE49-F238E27FC236}">
                <a16:creationId xmlns:a16="http://schemas.microsoft.com/office/drawing/2014/main" id="{F8897D01-9B02-4480-A482-C607893138B6}"/>
              </a:ext>
            </a:extLst>
          </p:cNvPr>
          <p:cNvSpPr txBox="1"/>
          <p:nvPr/>
        </p:nvSpPr>
        <p:spPr>
          <a:xfrm>
            <a:off x="8973857" y="5915526"/>
            <a:ext cx="91082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Storage</a:t>
            </a:r>
          </a:p>
        </p:txBody>
      </p:sp>
      <p:sp>
        <p:nvSpPr>
          <p:cNvPr id="32" name="TextBox 31">
            <a:extLst>
              <a:ext uri="{FF2B5EF4-FFF2-40B4-BE49-F238E27FC236}">
                <a16:creationId xmlns:a16="http://schemas.microsoft.com/office/drawing/2014/main" id="{AE20C2D3-E886-4EB3-A672-17CF83D8C99F}"/>
              </a:ext>
            </a:extLst>
          </p:cNvPr>
          <p:cNvSpPr txBox="1"/>
          <p:nvPr/>
        </p:nvSpPr>
        <p:spPr>
          <a:xfrm>
            <a:off x="8763864" y="1907686"/>
            <a:ext cx="133081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Business </a:t>
            </a:r>
            <a:b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Applications</a:t>
            </a:r>
          </a:p>
        </p:txBody>
      </p:sp>
      <p:sp>
        <p:nvSpPr>
          <p:cNvPr id="72" name="TextBox 71">
            <a:extLst>
              <a:ext uri="{FF2B5EF4-FFF2-40B4-BE49-F238E27FC236}">
                <a16:creationId xmlns:a16="http://schemas.microsoft.com/office/drawing/2014/main" id="{3692D3A0-CABC-3440-84AD-881EF14C1585}"/>
              </a:ext>
            </a:extLst>
          </p:cNvPr>
          <p:cNvSpPr txBox="1"/>
          <p:nvPr/>
        </p:nvSpPr>
        <p:spPr>
          <a:xfrm>
            <a:off x="8818366" y="3179421"/>
            <a:ext cx="122180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End 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Computing</a:t>
            </a:r>
          </a:p>
        </p:txBody>
      </p:sp>
      <p:sp>
        <p:nvSpPr>
          <p:cNvPr id="78" name="TextBox 77">
            <a:extLst>
              <a:ext uri="{FF2B5EF4-FFF2-40B4-BE49-F238E27FC236}">
                <a16:creationId xmlns:a16="http://schemas.microsoft.com/office/drawing/2014/main" id="{192EABF2-A4D4-2447-AC15-7BE6FFEB2316}"/>
              </a:ext>
            </a:extLst>
          </p:cNvPr>
          <p:cNvSpPr txBox="1"/>
          <p:nvPr/>
        </p:nvSpPr>
        <p:spPr>
          <a:xfrm>
            <a:off x="8658065" y="4567517"/>
            <a:ext cx="154241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Migration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Transfer</a:t>
            </a:r>
          </a:p>
        </p:txBody>
      </p:sp>
      <p:sp>
        <p:nvSpPr>
          <p:cNvPr id="33" name="TextBox 32">
            <a:extLst>
              <a:ext uri="{FF2B5EF4-FFF2-40B4-BE49-F238E27FC236}">
                <a16:creationId xmlns:a16="http://schemas.microsoft.com/office/drawing/2014/main" id="{DC1DF143-2940-4413-AF10-AFE41270FFD9}"/>
              </a:ext>
            </a:extLst>
          </p:cNvPr>
          <p:cNvSpPr txBox="1"/>
          <p:nvPr/>
        </p:nvSpPr>
        <p:spPr>
          <a:xfrm>
            <a:off x="10685507" y="4567517"/>
            <a:ext cx="81785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Mobile</a:t>
            </a:r>
          </a:p>
        </p:txBody>
      </p:sp>
      <p:sp>
        <p:nvSpPr>
          <p:cNvPr id="23" name="TextBox 22">
            <a:extLst>
              <a:ext uri="{FF2B5EF4-FFF2-40B4-BE49-F238E27FC236}">
                <a16:creationId xmlns:a16="http://schemas.microsoft.com/office/drawing/2014/main" id="{970CF5FF-F040-48FF-A950-76231EAFDD24}"/>
              </a:ext>
            </a:extLst>
          </p:cNvPr>
          <p:cNvSpPr txBox="1"/>
          <p:nvPr/>
        </p:nvSpPr>
        <p:spPr>
          <a:xfrm>
            <a:off x="10574900" y="1907686"/>
            <a:ext cx="103906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Compute</a:t>
            </a:r>
          </a:p>
        </p:txBody>
      </p:sp>
      <p:sp>
        <p:nvSpPr>
          <p:cNvPr id="81" name="TextBox 80">
            <a:extLst>
              <a:ext uri="{FF2B5EF4-FFF2-40B4-BE49-F238E27FC236}">
                <a16:creationId xmlns:a16="http://schemas.microsoft.com/office/drawing/2014/main" id="{FE2E7497-1FDC-0145-B2D7-2BB113820948}"/>
              </a:ext>
            </a:extLst>
          </p:cNvPr>
          <p:cNvSpPr txBox="1"/>
          <p:nvPr/>
        </p:nvSpPr>
        <p:spPr>
          <a:xfrm>
            <a:off x="10483529" y="3179421"/>
            <a:ext cx="122180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Game Tech</a:t>
            </a:r>
          </a:p>
        </p:txBody>
      </p:sp>
      <p:sp>
        <p:nvSpPr>
          <p:cNvPr id="36" name="TextBox 35">
            <a:extLst>
              <a:ext uri="{FF2B5EF4-FFF2-40B4-BE49-F238E27FC236}">
                <a16:creationId xmlns:a16="http://schemas.microsoft.com/office/drawing/2014/main" id="{DB1B3266-2555-43EB-AC7A-9550108148FA}"/>
              </a:ext>
            </a:extLst>
          </p:cNvPr>
          <p:cNvSpPr txBox="1"/>
          <p:nvPr/>
        </p:nvSpPr>
        <p:spPr>
          <a:xfrm>
            <a:off x="4222873" y="4567517"/>
            <a:ext cx="186942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Management and </a:t>
            </a:r>
            <a:b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Governance</a:t>
            </a:r>
          </a:p>
        </p:txBody>
      </p:sp>
      <p:sp>
        <p:nvSpPr>
          <p:cNvPr id="27" name="TextBox 26">
            <a:extLst>
              <a:ext uri="{FF2B5EF4-FFF2-40B4-BE49-F238E27FC236}">
                <a16:creationId xmlns:a16="http://schemas.microsoft.com/office/drawing/2014/main" id="{7FDD4960-C8B5-489C-82A0-9CA33CC5BBB5}"/>
              </a:ext>
            </a:extLst>
          </p:cNvPr>
          <p:cNvSpPr txBox="1"/>
          <p:nvPr/>
        </p:nvSpPr>
        <p:spPr>
          <a:xfrm>
            <a:off x="4634845" y="3179421"/>
            <a:ext cx="104547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Database</a:t>
            </a:r>
          </a:p>
        </p:txBody>
      </p:sp>
      <p:sp>
        <p:nvSpPr>
          <p:cNvPr id="64" name="TextBox 63">
            <a:extLst>
              <a:ext uri="{FF2B5EF4-FFF2-40B4-BE49-F238E27FC236}">
                <a16:creationId xmlns:a16="http://schemas.microsoft.com/office/drawing/2014/main" id="{F2355A63-AF06-304C-AEA6-A7E601F2930E}"/>
              </a:ext>
            </a:extLst>
          </p:cNvPr>
          <p:cNvSpPr txBox="1"/>
          <p:nvPr/>
        </p:nvSpPr>
        <p:spPr>
          <a:xfrm>
            <a:off x="4579541" y="1907686"/>
            <a:ext cx="115608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AR and VR</a:t>
            </a:r>
          </a:p>
        </p:txBody>
      </p:sp>
      <p:sp>
        <p:nvSpPr>
          <p:cNvPr id="85" name="TextBox 84">
            <a:extLst>
              <a:ext uri="{FF2B5EF4-FFF2-40B4-BE49-F238E27FC236}">
                <a16:creationId xmlns:a16="http://schemas.microsoft.com/office/drawing/2014/main" id="{FC1AE6D1-1709-DB47-ACAF-728627BE89DC}"/>
              </a:ext>
            </a:extLst>
          </p:cNvPr>
          <p:cNvSpPr txBox="1"/>
          <p:nvPr/>
        </p:nvSpPr>
        <p:spPr>
          <a:xfrm>
            <a:off x="4681332" y="5915526"/>
            <a:ext cx="952505"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Satellite</a:t>
            </a:r>
          </a:p>
        </p:txBody>
      </p:sp>
      <p:sp>
        <p:nvSpPr>
          <p:cNvPr id="29" name="TextBox 28">
            <a:extLst>
              <a:ext uri="{FF2B5EF4-FFF2-40B4-BE49-F238E27FC236}">
                <a16:creationId xmlns:a16="http://schemas.microsoft.com/office/drawing/2014/main" id="{AE61170E-1A90-4B43-A277-51B2E3D6CBA5}"/>
              </a:ext>
            </a:extLst>
          </p:cNvPr>
          <p:cNvSpPr txBox="1"/>
          <p:nvPr/>
        </p:nvSpPr>
        <p:spPr>
          <a:xfrm>
            <a:off x="469031" y="5915526"/>
            <a:ext cx="174438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Networking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Content Delivery</a:t>
            </a:r>
          </a:p>
        </p:txBody>
      </p:sp>
      <p:sp>
        <p:nvSpPr>
          <p:cNvPr id="34" name="TextBox 33">
            <a:extLst>
              <a:ext uri="{FF2B5EF4-FFF2-40B4-BE49-F238E27FC236}">
                <a16:creationId xmlns:a16="http://schemas.microsoft.com/office/drawing/2014/main" id="{66C24973-FB36-4CB7-913E-55FE5E2EA952}"/>
              </a:ext>
            </a:extLst>
          </p:cNvPr>
          <p:cNvSpPr txBox="1"/>
          <p:nvPr/>
        </p:nvSpPr>
        <p:spPr>
          <a:xfrm>
            <a:off x="815280" y="4567517"/>
            <a:ext cx="1051891"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Internet </a:t>
            </a:r>
            <a:b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of Things</a:t>
            </a:r>
          </a:p>
        </p:txBody>
      </p:sp>
      <p:sp>
        <p:nvSpPr>
          <p:cNvPr id="31" name="TextBox 30">
            <a:extLst>
              <a:ext uri="{FF2B5EF4-FFF2-40B4-BE49-F238E27FC236}">
                <a16:creationId xmlns:a16="http://schemas.microsoft.com/office/drawing/2014/main" id="{CD480D35-9445-4C6E-971C-0B6FF27446BE}"/>
              </a:ext>
            </a:extLst>
          </p:cNvPr>
          <p:cNvSpPr txBox="1"/>
          <p:nvPr/>
        </p:nvSpPr>
        <p:spPr>
          <a:xfrm>
            <a:off x="831310" y="1907686"/>
            <a:ext cx="101983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Analytics</a:t>
            </a:r>
          </a:p>
        </p:txBody>
      </p:sp>
      <p:sp>
        <p:nvSpPr>
          <p:cNvPr id="92" name="TextBox 91">
            <a:extLst>
              <a:ext uri="{FF2B5EF4-FFF2-40B4-BE49-F238E27FC236}">
                <a16:creationId xmlns:a16="http://schemas.microsoft.com/office/drawing/2014/main" id="{9DBF4F11-9E41-514B-BC18-3125833A47B4}"/>
              </a:ext>
            </a:extLst>
          </p:cNvPr>
          <p:cNvSpPr txBox="1"/>
          <p:nvPr/>
        </p:nvSpPr>
        <p:spPr>
          <a:xfrm>
            <a:off x="635743" y="3179421"/>
            <a:ext cx="141096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Cost </a:t>
            </a:r>
            <a:b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Management</a:t>
            </a:r>
          </a:p>
        </p:txBody>
      </p:sp>
      <p:sp>
        <p:nvSpPr>
          <p:cNvPr id="59" name="TextBox 58">
            <a:extLst>
              <a:ext uri="{FF2B5EF4-FFF2-40B4-BE49-F238E27FC236}">
                <a16:creationId xmlns:a16="http://schemas.microsoft.com/office/drawing/2014/main" id="{D2E5BF37-DC18-4CB9-B30F-433B74CDAE9C}"/>
              </a:ext>
            </a:extLst>
          </p:cNvPr>
          <p:cNvSpPr txBox="1"/>
          <p:nvPr/>
        </p:nvSpPr>
        <p:spPr>
          <a:xfrm>
            <a:off x="2502884" y="4567517"/>
            <a:ext cx="142090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Machine Learning</a:t>
            </a:r>
          </a:p>
        </p:txBody>
      </p:sp>
      <p:sp>
        <p:nvSpPr>
          <p:cNvPr id="62" name="TextBox 61">
            <a:extLst>
              <a:ext uri="{FF2B5EF4-FFF2-40B4-BE49-F238E27FC236}">
                <a16:creationId xmlns:a16="http://schemas.microsoft.com/office/drawing/2014/main" id="{404286D4-4E11-6544-9882-BCA37CD2F21C}"/>
              </a:ext>
            </a:extLst>
          </p:cNvPr>
          <p:cNvSpPr txBox="1"/>
          <p:nvPr/>
        </p:nvSpPr>
        <p:spPr>
          <a:xfrm>
            <a:off x="2592014" y="1907686"/>
            <a:ext cx="124264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Integration</a:t>
            </a:r>
          </a:p>
        </p:txBody>
      </p:sp>
      <p:sp>
        <p:nvSpPr>
          <p:cNvPr id="88" name="TextBox 87">
            <a:extLst>
              <a:ext uri="{FF2B5EF4-FFF2-40B4-BE49-F238E27FC236}">
                <a16:creationId xmlns:a16="http://schemas.microsoft.com/office/drawing/2014/main" id="{E236F9FE-3225-8A45-9D6B-F8A8FEDF5E43}"/>
              </a:ext>
            </a:extLst>
          </p:cNvPr>
          <p:cNvSpPr txBox="1"/>
          <p:nvPr/>
        </p:nvSpPr>
        <p:spPr>
          <a:xfrm>
            <a:off x="2531099" y="3179421"/>
            <a:ext cx="136447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Customer </a:t>
            </a:r>
            <a:b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Engagement</a:t>
            </a:r>
          </a:p>
        </p:txBody>
      </p:sp>
      <p:grpSp>
        <p:nvGrpSpPr>
          <p:cNvPr id="5" name="Group 4">
            <a:extLst>
              <a:ext uri="{FF2B5EF4-FFF2-40B4-BE49-F238E27FC236}">
                <a16:creationId xmlns:a16="http://schemas.microsoft.com/office/drawing/2014/main" id="{09F05DB3-05C2-086F-AEB8-76C5E5FEF3DB}"/>
              </a:ext>
              <a:ext uri="{C183D7F6-B498-43B3-948B-1728B52AA6E4}">
                <adec:decorative xmlns:adec="http://schemas.microsoft.com/office/drawing/2017/decorative" val="1"/>
              </a:ext>
            </a:extLst>
          </p:cNvPr>
          <p:cNvGrpSpPr/>
          <p:nvPr/>
        </p:nvGrpSpPr>
        <p:grpSpPr>
          <a:xfrm>
            <a:off x="975465" y="1226550"/>
            <a:ext cx="10484728" cy="4745426"/>
            <a:chOff x="975465" y="1226550"/>
            <a:chExt cx="10484728" cy="4745426"/>
          </a:xfrm>
        </p:grpSpPr>
        <p:pic>
          <p:nvPicPr>
            <p:cNvPr id="45" name="Graphic 44" descr="AWS developer tools icon.">
              <a:extLst>
                <a:ext uri="{FF2B5EF4-FFF2-40B4-BE49-F238E27FC236}">
                  <a16:creationId xmlns:a16="http://schemas.microsoft.com/office/drawing/2014/main" id="{693F8DC6-C582-4941-9AD2-3F30DCEEBBC6}"/>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1424" y="2490944"/>
              <a:ext cx="731520" cy="731520"/>
            </a:xfrm>
            <a:prstGeom prst="rect">
              <a:avLst/>
            </a:prstGeom>
          </p:spPr>
        </p:pic>
        <p:pic>
          <p:nvPicPr>
            <p:cNvPr id="47" name="Graphic 46" descr="AWs security and identity icon.">
              <a:extLst>
                <a:ext uri="{FF2B5EF4-FFF2-40B4-BE49-F238E27FC236}">
                  <a16:creationId xmlns:a16="http://schemas.microsoft.com/office/drawing/2014/main" id="{20219465-2930-4222-8CB2-BCCC8F2F380D}"/>
                </a:ext>
                <a:ext uri="{C183D7F6-B498-43B3-948B-1728B52AA6E4}">
                  <adec:decorative xmlns:adec="http://schemas.microsoft.com/office/drawing/2017/decorative" val="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1424" y="5240456"/>
              <a:ext cx="731520" cy="731520"/>
            </a:xfrm>
            <a:prstGeom prst="rect">
              <a:avLst/>
            </a:prstGeom>
          </p:spPr>
        </p:pic>
        <p:pic>
          <p:nvPicPr>
            <p:cNvPr id="58" name="Graphic 57">
              <a:extLst>
                <a:ext uri="{FF2B5EF4-FFF2-40B4-BE49-F238E27FC236}">
                  <a16:creationId xmlns:a16="http://schemas.microsoft.com/office/drawing/2014/main" id="{E115ADA5-4FD3-634B-9CEB-C2ACD1B686F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11424" y="1226550"/>
              <a:ext cx="731520" cy="731520"/>
            </a:xfrm>
            <a:prstGeom prst="rect">
              <a:avLst/>
            </a:prstGeom>
          </p:spPr>
        </p:pic>
        <p:pic>
          <p:nvPicPr>
            <p:cNvPr id="74" name="Graphic 73">
              <a:extLst>
                <a:ext uri="{FF2B5EF4-FFF2-40B4-BE49-F238E27FC236}">
                  <a16:creationId xmlns:a16="http://schemas.microsoft.com/office/drawing/2014/main" id="{FDF3D634-D03D-164F-A9B6-811A7201F79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1424" y="3881466"/>
              <a:ext cx="731520" cy="731520"/>
            </a:xfrm>
            <a:prstGeom prst="rect">
              <a:avLst/>
            </a:prstGeom>
          </p:spPr>
        </p:pic>
        <p:pic>
          <p:nvPicPr>
            <p:cNvPr id="24" name="Graphic 23" descr="AWS storage icon.">
              <a:extLst>
                <a:ext uri="{FF2B5EF4-FFF2-40B4-BE49-F238E27FC236}">
                  <a16:creationId xmlns:a16="http://schemas.microsoft.com/office/drawing/2014/main" id="{E356DDF8-6319-4787-AA90-C7EEA0097514}"/>
                </a:ext>
                <a:ext uri="{C183D7F6-B498-43B3-948B-1728B52AA6E4}">
                  <adec:decorative xmlns:adec="http://schemas.microsoft.com/office/drawing/2017/decorative" val="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63510" y="5240456"/>
              <a:ext cx="731520" cy="731520"/>
            </a:xfrm>
            <a:prstGeom prst="rect">
              <a:avLst/>
            </a:prstGeom>
          </p:spPr>
        </p:pic>
        <p:pic>
          <p:nvPicPr>
            <p:cNvPr id="39" name="Graphic 38" descr="AWS enterprise applications icon.">
              <a:extLst>
                <a:ext uri="{FF2B5EF4-FFF2-40B4-BE49-F238E27FC236}">
                  <a16:creationId xmlns:a16="http://schemas.microsoft.com/office/drawing/2014/main" id="{79E2A1C7-B65E-4107-BBA7-6CBFA140D29E}"/>
                </a:ext>
                <a:ext uri="{C183D7F6-B498-43B3-948B-1728B52AA6E4}">
                  <adec:decorative xmlns:adec="http://schemas.microsoft.com/office/drawing/2017/decorative" val="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63510" y="1226550"/>
              <a:ext cx="731520" cy="731520"/>
            </a:xfrm>
            <a:prstGeom prst="rect">
              <a:avLst/>
            </a:prstGeom>
          </p:spPr>
        </p:pic>
        <p:pic>
          <p:nvPicPr>
            <p:cNvPr id="71" name="Graphic 70">
              <a:extLst>
                <a:ext uri="{FF2B5EF4-FFF2-40B4-BE49-F238E27FC236}">
                  <a16:creationId xmlns:a16="http://schemas.microsoft.com/office/drawing/2014/main" id="{93DAA41C-C974-AD47-A53C-1039F8E2DBC3}"/>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063510" y="2490944"/>
              <a:ext cx="731520" cy="731520"/>
            </a:xfrm>
            <a:prstGeom prst="rect">
              <a:avLst/>
            </a:prstGeom>
          </p:spPr>
        </p:pic>
        <p:pic>
          <p:nvPicPr>
            <p:cNvPr id="77" name="Graphic 76">
              <a:extLst>
                <a:ext uri="{FF2B5EF4-FFF2-40B4-BE49-F238E27FC236}">
                  <a16:creationId xmlns:a16="http://schemas.microsoft.com/office/drawing/2014/main" id="{A9FD4A75-9442-7545-BE2D-9637B4E802EB}"/>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063510" y="3881466"/>
              <a:ext cx="731520" cy="731520"/>
            </a:xfrm>
            <a:prstGeom prst="rect">
              <a:avLst/>
            </a:prstGeom>
          </p:spPr>
        </p:pic>
        <p:pic>
          <p:nvPicPr>
            <p:cNvPr id="40" name="Graphic 39" descr="AWS mobile icon.">
              <a:extLst>
                <a:ext uri="{FF2B5EF4-FFF2-40B4-BE49-F238E27FC236}">
                  <a16:creationId xmlns:a16="http://schemas.microsoft.com/office/drawing/2014/main" id="{8C0FABC2-4238-43BD-9506-86B5F95FA792}"/>
                </a:ext>
                <a:ext uri="{C183D7F6-B498-43B3-948B-1728B52AA6E4}">
                  <adec:decorative xmlns:adec="http://schemas.microsoft.com/office/drawing/2017/decorative" val="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728673" y="3881466"/>
              <a:ext cx="731520" cy="731520"/>
            </a:xfrm>
            <a:prstGeom prst="rect">
              <a:avLst/>
            </a:prstGeom>
          </p:spPr>
        </p:pic>
        <p:pic>
          <p:nvPicPr>
            <p:cNvPr id="22" name="Graphic 21" descr="AWS compute icon.">
              <a:extLst>
                <a:ext uri="{FF2B5EF4-FFF2-40B4-BE49-F238E27FC236}">
                  <a16:creationId xmlns:a16="http://schemas.microsoft.com/office/drawing/2014/main" id="{5ACF59DB-8F9A-48FE-B180-E14F8F83A73B}"/>
                </a:ext>
                <a:ext uri="{C183D7F6-B498-43B3-948B-1728B52AA6E4}">
                  <adec:decorative xmlns:adec="http://schemas.microsoft.com/office/drawing/2017/decorative" val="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728673" y="1226550"/>
              <a:ext cx="731520" cy="731520"/>
            </a:xfrm>
            <a:prstGeom prst="rect">
              <a:avLst/>
            </a:prstGeom>
          </p:spPr>
        </p:pic>
        <p:pic>
          <p:nvPicPr>
            <p:cNvPr id="80" name="Graphic 79">
              <a:extLst>
                <a:ext uri="{FF2B5EF4-FFF2-40B4-BE49-F238E27FC236}">
                  <a16:creationId xmlns:a16="http://schemas.microsoft.com/office/drawing/2014/main" id="{E2B8BEDD-83DC-7340-BEE5-007FB8658AB3}"/>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728673" y="2490944"/>
              <a:ext cx="731520" cy="731520"/>
            </a:xfrm>
            <a:prstGeom prst="rect">
              <a:avLst/>
            </a:prstGeom>
          </p:spPr>
        </p:pic>
        <p:pic>
          <p:nvPicPr>
            <p:cNvPr id="46" name="Graphic 45" descr="AWS management tools icon.">
              <a:extLst>
                <a:ext uri="{FF2B5EF4-FFF2-40B4-BE49-F238E27FC236}">
                  <a16:creationId xmlns:a16="http://schemas.microsoft.com/office/drawing/2014/main" id="{B4E14D40-B48E-4CC2-8499-58B2477D85D8}"/>
                </a:ext>
                <a:ext uri="{C183D7F6-B498-43B3-948B-1728B52AA6E4}">
                  <adec:decorative xmlns:adec="http://schemas.microsoft.com/office/drawing/2017/decorative" val="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791824" y="3881466"/>
              <a:ext cx="731520" cy="731520"/>
            </a:xfrm>
            <a:prstGeom prst="rect">
              <a:avLst/>
            </a:prstGeom>
          </p:spPr>
        </p:pic>
        <p:pic>
          <p:nvPicPr>
            <p:cNvPr id="26" name="Graphic 25" descr="AWS database icon.">
              <a:extLst>
                <a:ext uri="{FF2B5EF4-FFF2-40B4-BE49-F238E27FC236}">
                  <a16:creationId xmlns:a16="http://schemas.microsoft.com/office/drawing/2014/main" id="{CD490A6D-3B43-4E2E-8037-798CD75403A1}"/>
                </a:ext>
                <a:ext uri="{C183D7F6-B498-43B3-948B-1728B52AA6E4}">
                  <adec:decorative xmlns:adec="http://schemas.microsoft.com/office/drawing/2017/decorative" val="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791824" y="2490944"/>
              <a:ext cx="731520" cy="731520"/>
            </a:xfrm>
            <a:prstGeom prst="rect">
              <a:avLst/>
            </a:prstGeom>
          </p:spPr>
        </p:pic>
        <p:pic>
          <p:nvPicPr>
            <p:cNvPr id="63" name="Graphic 62">
              <a:extLst>
                <a:ext uri="{FF2B5EF4-FFF2-40B4-BE49-F238E27FC236}">
                  <a16:creationId xmlns:a16="http://schemas.microsoft.com/office/drawing/2014/main" id="{C9962C28-472E-184B-8D92-C45F606D97E3}"/>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791824" y="1226550"/>
              <a:ext cx="731520" cy="731520"/>
            </a:xfrm>
            <a:prstGeom prst="rect">
              <a:avLst/>
            </a:prstGeom>
          </p:spPr>
        </p:pic>
        <p:pic>
          <p:nvPicPr>
            <p:cNvPr id="84" name="Graphic 83">
              <a:extLst>
                <a:ext uri="{FF2B5EF4-FFF2-40B4-BE49-F238E27FC236}">
                  <a16:creationId xmlns:a16="http://schemas.microsoft.com/office/drawing/2014/main" id="{76CC1574-4316-8745-88E7-3574F7267834}"/>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791824" y="5240456"/>
              <a:ext cx="731520" cy="731520"/>
            </a:xfrm>
            <a:prstGeom prst="rect">
              <a:avLst/>
            </a:prstGeom>
          </p:spPr>
        </p:pic>
        <p:pic>
          <p:nvPicPr>
            <p:cNvPr id="28" name="Graphic 27" descr="AWS networking and content delivery icon.">
              <a:extLst>
                <a:ext uri="{FF2B5EF4-FFF2-40B4-BE49-F238E27FC236}">
                  <a16:creationId xmlns:a16="http://schemas.microsoft.com/office/drawing/2014/main" id="{8A07F3F7-4AF9-495E-9351-928106FFF99D}"/>
                </a:ext>
                <a:ext uri="{C183D7F6-B498-43B3-948B-1728B52AA6E4}">
                  <adec:decorative xmlns:adec="http://schemas.microsoft.com/office/drawing/2017/decorative" val="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75465" y="5240456"/>
              <a:ext cx="731520" cy="731520"/>
            </a:xfrm>
            <a:prstGeom prst="rect">
              <a:avLst/>
            </a:prstGeom>
          </p:spPr>
        </p:pic>
        <p:pic>
          <p:nvPicPr>
            <p:cNvPr id="41" name="Graphic 40" descr="AWS internet of things icon.">
              <a:extLst>
                <a:ext uri="{FF2B5EF4-FFF2-40B4-BE49-F238E27FC236}">
                  <a16:creationId xmlns:a16="http://schemas.microsoft.com/office/drawing/2014/main" id="{9CCE4B49-9479-4457-91A8-35E93ACA2973}"/>
                </a:ext>
                <a:ext uri="{C183D7F6-B498-43B3-948B-1728B52AA6E4}">
                  <adec:decorative xmlns:adec="http://schemas.microsoft.com/office/drawing/2017/decorative" val="0"/>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75465" y="3881466"/>
              <a:ext cx="731520" cy="731520"/>
            </a:xfrm>
            <a:prstGeom prst="rect">
              <a:avLst/>
            </a:prstGeom>
          </p:spPr>
        </p:pic>
        <p:pic>
          <p:nvPicPr>
            <p:cNvPr id="30" name="Graphic 29" descr="AWS analytics icon.">
              <a:extLst>
                <a:ext uri="{FF2B5EF4-FFF2-40B4-BE49-F238E27FC236}">
                  <a16:creationId xmlns:a16="http://schemas.microsoft.com/office/drawing/2014/main" id="{BFF91D77-2C34-442A-9CCF-659E2B57C602}"/>
                </a:ext>
                <a:ext uri="{C183D7F6-B498-43B3-948B-1728B52AA6E4}">
                  <adec:decorative xmlns:adec="http://schemas.microsoft.com/office/drawing/2017/decorative" val="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75465" y="1226550"/>
              <a:ext cx="731520" cy="731520"/>
            </a:xfrm>
            <a:prstGeom prst="rect">
              <a:avLst/>
            </a:prstGeom>
          </p:spPr>
        </p:pic>
        <p:pic>
          <p:nvPicPr>
            <p:cNvPr id="91" name="Graphic 90">
              <a:extLst>
                <a:ext uri="{FF2B5EF4-FFF2-40B4-BE49-F238E27FC236}">
                  <a16:creationId xmlns:a16="http://schemas.microsoft.com/office/drawing/2014/main" id="{5849C4D0-7B51-A14F-8E95-A7A74E09D33E}"/>
                </a:ext>
                <a:ext uri="{C183D7F6-B498-43B3-948B-1728B52AA6E4}">
                  <adec:decorative xmlns:adec="http://schemas.microsoft.com/office/drawing/2017/decorative" val="1"/>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75465" y="2490944"/>
              <a:ext cx="731520" cy="731520"/>
            </a:xfrm>
            <a:prstGeom prst="rect">
              <a:avLst/>
            </a:prstGeom>
          </p:spPr>
        </p:pic>
        <p:pic>
          <p:nvPicPr>
            <p:cNvPr id="57" name="Graphic 56" descr="AWS machine learning icon.">
              <a:extLst>
                <a:ext uri="{FF2B5EF4-FFF2-40B4-BE49-F238E27FC236}">
                  <a16:creationId xmlns:a16="http://schemas.microsoft.com/office/drawing/2014/main" id="{3CABFD0E-BB49-4FF3-AF90-7E596AB84EAF}"/>
                </a:ext>
                <a:ext uri="{C183D7F6-B498-43B3-948B-1728B52AA6E4}">
                  <adec:decorative xmlns:adec="http://schemas.microsoft.com/office/drawing/2017/decorative" val="0"/>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2847577" y="3881466"/>
              <a:ext cx="731520" cy="731520"/>
            </a:xfrm>
            <a:prstGeom prst="rect">
              <a:avLst/>
            </a:prstGeom>
          </p:spPr>
        </p:pic>
        <p:pic>
          <p:nvPicPr>
            <p:cNvPr id="61" name="Graphic 60">
              <a:extLst>
                <a:ext uri="{FF2B5EF4-FFF2-40B4-BE49-F238E27FC236}">
                  <a16:creationId xmlns:a16="http://schemas.microsoft.com/office/drawing/2014/main" id="{D0BCA487-74F6-C448-9FDA-0F8E56EC7E3E}"/>
                </a:ext>
                <a:ext uri="{C183D7F6-B498-43B3-948B-1728B52AA6E4}">
                  <adec:decorative xmlns:adec="http://schemas.microsoft.com/office/drawing/2017/decorative" val="1"/>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847577" y="1226550"/>
              <a:ext cx="731520" cy="731520"/>
            </a:xfrm>
            <a:prstGeom prst="rect">
              <a:avLst/>
            </a:prstGeom>
          </p:spPr>
        </p:pic>
        <p:pic>
          <p:nvPicPr>
            <p:cNvPr id="87" name="Graphic 86">
              <a:extLst>
                <a:ext uri="{FF2B5EF4-FFF2-40B4-BE49-F238E27FC236}">
                  <a16:creationId xmlns:a16="http://schemas.microsoft.com/office/drawing/2014/main" id="{2B0359D4-DCEE-9C46-85B9-EF49B7C5B03F}"/>
                </a:ext>
                <a:ext uri="{C183D7F6-B498-43B3-948B-1728B52AA6E4}">
                  <adec:decorative xmlns:adec="http://schemas.microsoft.com/office/drawing/2017/decorative" val="1"/>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847577" y="2490944"/>
              <a:ext cx="731520" cy="731520"/>
            </a:xfrm>
            <a:prstGeom prst="rect">
              <a:avLst/>
            </a:prstGeom>
          </p:spPr>
        </p:pic>
        <p:pic>
          <p:nvPicPr>
            <p:cNvPr id="103" name="Graphic 102">
              <a:extLst>
                <a:ext uri="{FF2B5EF4-FFF2-40B4-BE49-F238E27FC236}">
                  <a16:creationId xmlns:a16="http://schemas.microsoft.com/office/drawing/2014/main" id="{5C507252-74D0-604D-9FAD-68677C42BA89}"/>
                </a:ext>
                <a:ext uri="{C183D7F6-B498-43B3-948B-1728B52AA6E4}">
                  <adec:decorative xmlns:adec="http://schemas.microsoft.com/office/drawing/2017/decorative" val="1"/>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47577" y="5240456"/>
              <a:ext cx="731520" cy="731520"/>
            </a:xfrm>
            <a:prstGeom prst="rect">
              <a:avLst/>
            </a:prstGeom>
          </p:spPr>
        </p:pic>
      </p:grpSp>
      <p:sp>
        <p:nvSpPr>
          <p:cNvPr id="104" name="TextBox 103">
            <a:extLst>
              <a:ext uri="{FF2B5EF4-FFF2-40B4-BE49-F238E27FC236}">
                <a16:creationId xmlns:a16="http://schemas.microsoft.com/office/drawing/2014/main" id="{5F651800-958E-7444-9606-DF8A840194B7}"/>
              </a:ext>
            </a:extLst>
          </p:cNvPr>
          <p:cNvSpPr txBox="1"/>
          <p:nvPr/>
        </p:nvSpPr>
        <p:spPr>
          <a:xfrm>
            <a:off x="2721857" y="5915526"/>
            <a:ext cx="98296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Robotics</a:t>
            </a:r>
          </a:p>
        </p:txBody>
      </p:sp>
    </p:spTree>
    <p:custDataLst>
      <p:tags r:id="rId1"/>
    </p:custDataLst>
    <p:extLst>
      <p:ext uri="{BB962C8B-B14F-4D97-AF65-F5344CB8AC3E}">
        <p14:creationId xmlns:p14="http://schemas.microsoft.com/office/powerpoint/2010/main" val="3713425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CA33DE3-86A4-8BC9-82F9-F1335EC4EABA}"/>
              </a:ext>
            </a:extLst>
          </p:cNvPr>
          <p:cNvSpPr>
            <a:spLocks noGrp="1"/>
          </p:cNvSpPr>
          <p:nvPr>
            <p:ph type="sldNum" sz="quarter" idx="20"/>
          </p:nvPr>
        </p:nvSpPr>
        <p:spPr/>
        <p:txBody>
          <a:bodyPr/>
          <a:lstStyle/>
          <a:p>
            <a:fld id="{930176A1-BCF0-4712-97A6-6B495F55390B}" type="slidenum">
              <a:rPr lang="en-US" smtClean="0"/>
              <a:pPr/>
              <a:t>26</a:t>
            </a:fld>
            <a:endParaRPr lang="en-US" dirty="0"/>
          </a:p>
        </p:txBody>
      </p:sp>
      <p:sp>
        <p:nvSpPr>
          <p:cNvPr id="2" name="Title 1">
            <a:extLst>
              <a:ext uri="{FF2B5EF4-FFF2-40B4-BE49-F238E27FC236}">
                <a16:creationId xmlns:a16="http://schemas.microsoft.com/office/drawing/2014/main" id="{09E8FD3F-CBFB-41E2-AF81-91EBFE8C50F5}"/>
              </a:ext>
            </a:extLst>
          </p:cNvPr>
          <p:cNvSpPr>
            <a:spLocks noGrp="1"/>
          </p:cNvSpPr>
          <p:nvPr>
            <p:ph type="title"/>
          </p:nvPr>
        </p:nvSpPr>
        <p:spPr/>
        <p:txBody>
          <a:bodyPr/>
          <a:lstStyle/>
          <a:p>
            <a:r>
              <a:rPr lang="en-US" dirty="0">
                <a:latin typeface="+mj-lt"/>
              </a:rPr>
              <a:t>Simple solution example</a:t>
            </a:r>
          </a:p>
        </p:txBody>
      </p:sp>
      <p:grpSp>
        <p:nvGrpSpPr>
          <p:cNvPr id="8" name="Group 7" descr="Example of using networking, compute, database, and storage services to build a database application.">
            <a:extLst>
              <a:ext uri="{FF2B5EF4-FFF2-40B4-BE49-F238E27FC236}">
                <a16:creationId xmlns:a16="http://schemas.microsoft.com/office/drawing/2014/main" id="{EE28191F-A973-401E-9D90-B4BE67FF8C1B}"/>
              </a:ext>
              <a:ext uri="{C183D7F6-B498-43B3-948B-1728B52AA6E4}">
                <adec:decorative xmlns:adec="http://schemas.microsoft.com/office/drawing/2017/decorative" val="0"/>
              </a:ext>
            </a:extLst>
          </p:cNvPr>
          <p:cNvGrpSpPr/>
          <p:nvPr/>
        </p:nvGrpSpPr>
        <p:grpSpPr>
          <a:xfrm>
            <a:off x="1145151" y="1301310"/>
            <a:ext cx="9901699" cy="4917175"/>
            <a:chOff x="794764" y="1301310"/>
            <a:chExt cx="9901699" cy="4917175"/>
          </a:xfrm>
        </p:grpSpPr>
        <p:pic>
          <p:nvPicPr>
            <p:cNvPr id="6" name="Graphic 5">
              <a:extLst>
                <a:ext uri="{FF2B5EF4-FFF2-40B4-BE49-F238E27FC236}">
                  <a16:creationId xmlns:a16="http://schemas.microsoft.com/office/drawing/2014/main" id="{66FD1442-407B-4BFB-B2A0-0FB98D4EB6A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80601" y="1301310"/>
              <a:ext cx="952500" cy="952500"/>
            </a:xfrm>
            <a:prstGeom prst="rect">
              <a:avLst/>
            </a:prstGeom>
          </p:spPr>
        </p:pic>
        <p:sp>
          <p:nvSpPr>
            <p:cNvPr id="7" name="TextBox 6">
              <a:extLst>
                <a:ext uri="{FF2B5EF4-FFF2-40B4-BE49-F238E27FC236}">
                  <a16:creationId xmlns:a16="http://schemas.microsoft.com/office/drawing/2014/main" id="{6D7DA2B9-91A9-4201-9F32-0C359425C8E4}"/>
                </a:ext>
              </a:extLst>
            </p:cNvPr>
            <p:cNvSpPr txBox="1"/>
            <p:nvPr/>
          </p:nvSpPr>
          <p:spPr>
            <a:xfrm>
              <a:off x="2772540" y="2257885"/>
              <a:ext cx="144370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Networking</a:t>
              </a:r>
            </a:p>
          </p:txBody>
        </p:sp>
        <p:pic>
          <p:nvPicPr>
            <p:cNvPr id="9" name="Graphic 8">
              <a:extLst>
                <a:ext uri="{FF2B5EF4-FFF2-40B4-BE49-F238E27FC236}">
                  <a16:creationId xmlns:a16="http://schemas.microsoft.com/office/drawing/2014/main" id="{3B6B548C-BE7F-4711-8980-D2ABC6A1F51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66154" y="1301310"/>
              <a:ext cx="952500" cy="952500"/>
            </a:xfrm>
            <a:prstGeom prst="rect">
              <a:avLst/>
            </a:prstGeom>
          </p:spPr>
        </p:pic>
        <p:sp>
          <p:nvSpPr>
            <p:cNvPr id="10" name="TextBox 9">
              <a:extLst>
                <a:ext uri="{FF2B5EF4-FFF2-40B4-BE49-F238E27FC236}">
                  <a16:creationId xmlns:a16="http://schemas.microsoft.com/office/drawing/2014/main" id="{68B16038-2838-473F-9DF0-13646BD3395D}"/>
                </a:ext>
              </a:extLst>
            </p:cNvPr>
            <p:cNvSpPr txBox="1"/>
            <p:nvPr/>
          </p:nvSpPr>
          <p:spPr>
            <a:xfrm>
              <a:off x="4969937" y="2257885"/>
              <a:ext cx="11449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Compute</a:t>
              </a:r>
            </a:p>
          </p:txBody>
        </p:sp>
        <p:pic>
          <p:nvPicPr>
            <p:cNvPr id="12" name="Graphic 11">
              <a:extLst>
                <a:ext uri="{FF2B5EF4-FFF2-40B4-BE49-F238E27FC236}">
                  <a16:creationId xmlns:a16="http://schemas.microsoft.com/office/drawing/2014/main" id="{2204760B-6A9F-4804-B82A-067D078D6C5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37259" y="1301310"/>
              <a:ext cx="952500" cy="952500"/>
            </a:xfrm>
            <a:prstGeom prst="rect">
              <a:avLst/>
            </a:prstGeom>
          </p:spPr>
        </p:pic>
        <p:sp>
          <p:nvSpPr>
            <p:cNvPr id="13" name="TextBox 12">
              <a:extLst>
                <a:ext uri="{FF2B5EF4-FFF2-40B4-BE49-F238E27FC236}">
                  <a16:creationId xmlns:a16="http://schemas.microsoft.com/office/drawing/2014/main" id="{629255DF-90FD-49EA-84C4-C10823A017A7}"/>
                </a:ext>
              </a:extLst>
            </p:cNvPr>
            <p:cNvSpPr txBox="1"/>
            <p:nvPr/>
          </p:nvSpPr>
          <p:spPr>
            <a:xfrm>
              <a:off x="8964323" y="2259279"/>
              <a:ext cx="1453307" cy="36793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Storage</a:t>
              </a:r>
            </a:p>
          </p:txBody>
        </p:sp>
        <p:pic>
          <p:nvPicPr>
            <p:cNvPr id="15" name="Graphic 14">
              <a:extLst>
                <a:ext uri="{FF2B5EF4-FFF2-40B4-BE49-F238E27FC236}">
                  <a16:creationId xmlns:a16="http://schemas.microsoft.com/office/drawing/2014/main" id="{1EA8B760-09F9-4C07-80E2-5E9BE45EE36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51707" y="1301310"/>
              <a:ext cx="952500" cy="952500"/>
            </a:xfrm>
            <a:prstGeom prst="rect">
              <a:avLst/>
            </a:prstGeom>
          </p:spPr>
        </p:pic>
        <p:sp>
          <p:nvSpPr>
            <p:cNvPr id="16" name="TextBox 15">
              <a:extLst>
                <a:ext uri="{FF2B5EF4-FFF2-40B4-BE49-F238E27FC236}">
                  <a16:creationId xmlns:a16="http://schemas.microsoft.com/office/drawing/2014/main" id="{0903E13C-B166-4FB5-A80E-D349611AFBFD}"/>
                </a:ext>
              </a:extLst>
            </p:cNvPr>
            <p:cNvSpPr txBox="1"/>
            <p:nvPr/>
          </p:nvSpPr>
          <p:spPr>
            <a:xfrm>
              <a:off x="6944954" y="2257885"/>
              <a:ext cx="137049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Database</a:t>
              </a:r>
            </a:p>
          </p:txBody>
        </p:sp>
        <p:sp>
          <p:nvSpPr>
            <p:cNvPr id="17" name="Rectangle 16">
              <a:extLst>
                <a:ext uri="{FF2B5EF4-FFF2-40B4-BE49-F238E27FC236}">
                  <a16:creationId xmlns:a16="http://schemas.microsoft.com/office/drawing/2014/main" id="{0D5CD7F0-37D1-4531-B60C-4D5215F02C57}"/>
                </a:ext>
              </a:extLst>
            </p:cNvPr>
            <p:cNvSpPr/>
            <p:nvPr/>
          </p:nvSpPr>
          <p:spPr>
            <a:xfrm>
              <a:off x="2772540" y="2812682"/>
              <a:ext cx="7923923" cy="3405803"/>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AWS Cloud</a:t>
              </a:r>
            </a:p>
          </p:txBody>
        </p:sp>
        <p:pic>
          <p:nvPicPr>
            <p:cNvPr id="18" name="Graphic 17">
              <a:extLst>
                <a:ext uri="{FF2B5EF4-FFF2-40B4-BE49-F238E27FC236}">
                  <a16:creationId xmlns:a16="http://schemas.microsoft.com/office/drawing/2014/main" id="{080E9020-0A30-4F73-8E8A-3357C9138AB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75620" y="2812683"/>
              <a:ext cx="457200" cy="457200"/>
            </a:xfrm>
            <a:prstGeom prst="rect">
              <a:avLst/>
            </a:prstGeom>
          </p:spPr>
        </p:pic>
        <p:sp>
          <p:nvSpPr>
            <p:cNvPr id="23" name="Rectangle 22">
              <a:extLst>
                <a:ext uri="{FF2B5EF4-FFF2-40B4-BE49-F238E27FC236}">
                  <a16:creationId xmlns:a16="http://schemas.microsoft.com/office/drawing/2014/main" id="{0591F826-D142-42ED-8D40-C1F1FBE6BAC3}"/>
                </a:ext>
              </a:extLst>
            </p:cNvPr>
            <p:cNvSpPr/>
            <p:nvPr/>
          </p:nvSpPr>
          <p:spPr>
            <a:xfrm>
              <a:off x="3255179" y="3282241"/>
              <a:ext cx="7227658" cy="27742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panose="020B0603020204020204" pitchFamily="34" charset="0"/>
                  <a:ea typeface="Amazon Ember" panose="020B0603020204020204" pitchFamily="34" charset="0"/>
                  <a:cs typeface="Amazon Ember" panose="020B0603020204020204" pitchFamily="34" charset="0"/>
                </a:rPr>
                <a:t> Virtual Private Cloud (VPC)</a:t>
              </a:r>
            </a:p>
          </p:txBody>
        </p:sp>
        <p:pic>
          <p:nvPicPr>
            <p:cNvPr id="24" name="Graphic 23">
              <a:extLst>
                <a:ext uri="{FF2B5EF4-FFF2-40B4-BE49-F238E27FC236}">
                  <a16:creationId xmlns:a16="http://schemas.microsoft.com/office/drawing/2014/main" id="{FF350E5C-F804-4798-81DF-817CD48F69F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55179" y="3282241"/>
              <a:ext cx="457200" cy="457200"/>
            </a:xfrm>
            <a:prstGeom prst="rect">
              <a:avLst/>
            </a:prstGeom>
          </p:spPr>
        </p:pic>
        <p:pic>
          <p:nvPicPr>
            <p:cNvPr id="29" name="Graphic 28">
              <a:extLst>
                <a:ext uri="{FF2B5EF4-FFF2-40B4-BE49-F238E27FC236}">
                  <a16:creationId xmlns:a16="http://schemas.microsoft.com/office/drawing/2014/main" id="{F29CE053-CF12-4DDF-A4C3-32EA575C060C}"/>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86925" y="4975351"/>
              <a:ext cx="711200" cy="711200"/>
            </a:xfrm>
            <a:prstGeom prst="rect">
              <a:avLst/>
            </a:prstGeom>
          </p:spPr>
        </p:pic>
        <p:pic>
          <p:nvPicPr>
            <p:cNvPr id="30" name="Graphic 29">
              <a:extLst>
                <a:ext uri="{FF2B5EF4-FFF2-40B4-BE49-F238E27FC236}">
                  <a16:creationId xmlns:a16="http://schemas.microsoft.com/office/drawing/2014/main" id="{185B85A8-13FC-4472-BE31-6B11DA4CB75E}"/>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41793" y="4100090"/>
              <a:ext cx="711200" cy="711200"/>
            </a:xfrm>
            <a:prstGeom prst="rect">
              <a:avLst/>
            </a:prstGeom>
          </p:spPr>
        </p:pic>
        <p:pic>
          <p:nvPicPr>
            <p:cNvPr id="32" name="Graphic 31">
              <a:extLst>
                <a:ext uri="{FF2B5EF4-FFF2-40B4-BE49-F238E27FC236}">
                  <a16:creationId xmlns:a16="http://schemas.microsoft.com/office/drawing/2014/main" id="{4A5AA60E-F38E-42DB-A27B-FD38DDBAE814}"/>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272357" y="3483154"/>
              <a:ext cx="711200" cy="711200"/>
            </a:xfrm>
            <a:prstGeom prst="rect">
              <a:avLst/>
            </a:prstGeom>
          </p:spPr>
        </p:pic>
        <p:sp>
          <p:nvSpPr>
            <p:cNvPr id="33" name="TextBox 32">
              <a:extLst>
                <a:ext uri="{FF2B5EF4-FFF2-40B4-BE49-F238E27FC236}">
                  <a16:creationId xmlns:a16="http://schemas.microsoft.com/office/drawing/2014/main" id="{7E2CC8AB-6B67-4F2F-8414-E9D77F61151A}"/>
                </a:ext>
              </a:extLst>
            </p:cNvPr>
            <p:cNvSpPr txBox="1"/>
            <p:nvPr/>
          </p:nvSpPr>
          <p:spPr>
            <a:xfrm>
              <a:off x="4788953" y="5686551"/>
              <a:ext cx="1507144" cy="369332"/>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EC2</a:t>
              </a:r>
            </a:p>
          </p:txBody>
        </p:sp>
        <p:sp>
          <p:nvSpPr>
            <p:cNvPr id="34" name="TextBox 33">
              <a:extLst>
                <a:ext uri="{FF2B5EF4-FFF2-40B4-BE49-F238E27FC236}">
                  <a16:creationId xmlns:a16="http://schemas.microsoft.com/office/drawing/2014/main" id="{F3F9D232-26E2-482D-8C35-1A549AE464C5}"/>
                </a:ext>
              </a:extLst>
            </p:cNvPr>
            <p:cNvSpPr txBox="1"/>
            <p:nvPr/>
          </p:nvSpPr>
          <p:spPr>
            <a:xfrm>
              <a:off x="8953257" y="4811290"/>
              <a:ext cx="1520505" cy="36933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36" name="TextBox 35">
              <a:extLst>
                <a:ext uri="{FF2B5EF4-FFF2-40B4-BE49-F238E27FC236}">
                  <a16:creationId xmlns:a16="http://schemas.microsoft.com/office/drawing/2014/main" id="{5A6E8371-09BC-4FA3-BE2D-5CB9C2A50585}"/>
                </a:ext>
              </a:extLst>
            </p:cNvPr>
            <p:cNvSpPr txBox="1"/>
            <p:nvPr/>
          </p:nvSpPr>
          <p:spPr>
            <a:xfrm>
              <a:off x="6920486" y="4161380"/>
              <a:ext cx="1428614" cy="646331"/>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DynamoDB</a:t>
              </a:r>
            </a:p>
          </p:txBody>
        </p:sp>
        <p:cxnSp>
          <p:nvCxnSpPr>
            <p:cNvPr id="38" name="Straight Arrow Connector 37">
              <a:extLst>
                <a:ext uri="{FF2B5EF4-FFF2-40B4-BE49-F238E27FC236}">
                  <a16:creationId xmlns:a16="http://schemas.microsoft.com/office/drawing/2014/main" id="{870516C5-5C22-4683-9AEE-2522427A4E36}"/>
                </a:ext>
                <a:ext uri="{C183D7F6-B498-43B3-948B-1728B52AA6E4}">
                  <adec:decorative xmlns:adec="http://schemas.microsoft.com/office/drawing/2017/decorative" val="1"/>
                </a:ext>
              </a:extLst>
            </p:cNvPr>
            <p:cNvCxnSpPr>
              <a:cxnSpLocks/>
              <a:stCxn id="29" idx="3"/>
              <a:endCxn id="30" idx="1"/>
            </p:cNvCxnSpPr>
            <p:nvPr/>
          </p:nvCxnSpPr>
          <p:spPr>
            <a:xfrm flipV="1">
              <a:off x="5898125" y="4455690"/>
              <a:ext cx="3443668" cy="875261"/>
            </a:xfrm>
            <a:prstGeom prst="bentConnector3">
              <a:avLst>
                <a:gd name="adj1" fmla="val 7268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9002414-8136-4D0B-9324-F648316F0539}"/>
                </a:ext>
                <a:ext uri="{C183D7F6-B498-43B3-948B-1728B52AA6E4}">
                  <adec:decorative xmlns:adec="http://schemas.microsoft.com/office/drawing/2017/decorative" val="1"/>
                </a:ext>
              </a:extLst>
            </p:cNvPr>
            <p:cNvCxnSpPr>
              <a:cxnSpLocks/>
              <a:endCxn id="32" idx="1"/>
            </p:cNvCxnSpPr>
            <p:nvPr/>
          </p:nvCxnSpPr>
          <p:spPr>
            <a:xfrm flipV="1">
              <a:off x="5898125" y="3838754"/>
              <a:ext cx="1374232" cy="1234739"/>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482EB9F-66FE-4DC5-8404-7D787456B0BB}"/>
                </a:ext>
                <a:ext uri="{C183D7F6-B498-43B3-948B-1728B52AA6E4}">
                  <adec:decorative xmlns:adec="http://schemas.microsoft.com/office/drawing/2017/decorative" val="1"/>
                </a:ext>
              </a:extLst>
            </p:cNvPr>
            <p:cNvCxnSpPr>
              <a:cxnSpLocks/>
              <a:stCxn id="10" idx="2"/>
              <a:endCxn id="29" idx="0"/>
            </p:cNvCxnSpPr>
            <p:nvPr/>
          </p:nvCxnSpPr>
          <p:spPr>
            <a:xfrm>
              <a:off x="5542404" y="2627217"/>
              <a:ext cx="121" cy="234813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F26E5D5-D526-4ED1-B820-B8A57B39DCA8}"/>
                </a:ext>
                <a:ext uri="{C183D7F6-B498-43B3-948B-1728B52AA6E4}">
                  <adec:decorative xmlns:adec="http://schemas.microsoft.com/office/drawing/2017/decorative" val="1"/>
                </a:ext>
              </a:extLst>
            </p:cNvPr>
            <p:cNvCxnSpPr>
              <a:cxnSpLocks/>
              <a:stCxn id="13" idx="2"/>
              <a:endCxn id="30" idx="0"/>
            </p:cNvCxnSpPr>
            <p:nvPr/>
          </p:nvCxnSpPr>
          <p:spPr>
            <a:xfrm>
              <a:off x="9690977" y="2627217"/>
              <a:ext cx="6416" cy="147287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E45215-4F46-4821-91CA-7FDDAD823804}"/>
                </a:ext>
                <a:ext uri="{C183D7F6-B498-43B3-948B-1728B52AA6E4}">
                  <adec:decorative xmlns:adec="http://schemas.microsoft.com/office/drawing/2017/decorative" val="1"/>
                </a:ext>
              </a:extLst>
            </p:cNvPr>
            <p:cNvCxnSpPr>
              <a:cxnSpLocks/>
              <a:stCxn id="16" idx="2"/>
              <a:endCxn id="32" idx="0"/>
            </p:cNvCxnSpPr>
            <p:nvPr/>
          </p:nvCxnSpPr>
          <p:spPr>
            <a:xfrm flipH="1">
              <a:off x="7627957" y="2627217"/>
              <a:ext cx="2244" cy="85593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3ED1D0-FC50-4C4E-A6DF-91B4CC71003A}"/>
                </a:ext>
                <a:ext uri="{C183D7F6-B498-43B3-948B-1728B52AA6E4}">
                  <adec:decorative xmlns:adec="http://schemas.microsoft.com/office/drawing/2017/decorative" val="1"/>
                </a:ext>
              </a:extLst>
            </p:cNvPr>
            <p:cNvCxnSpPr>
              <a:cxnSpLocks/>
              <a:stCxn id="7" idx="2"/>
              <a:endCxn id="24" idx="0"/>
            </p:cNvCxnSpPr>
            <p:nvPr/>
          </p:nvCxnSpPr>
          <p:spPr>
            <a:xfrm flipH="1">
              <a:off x="3483779" y="2627217"/>
              <a:ext cx="10612" cy="65502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827D655-ACE8-44C4-87F2-C2D45977FD28}"/>
                </a:ext>
                <a:ext uri="{C183D7F6-B498-43B3-948B-1728B52AA6E4}">
                  <adec:decorative xmlns:adec="http://schemas.microsoft.com/office/drawing/2017/decorative" val="1"/>
                </a:ext>
              </a:extLst>
            </p:cNvPr>
            <p:cNvCxnSpPr>
              <a:cxnSpLocks/>
              <a:stCxn id="66" idx="1"/>
              <a:endCxn id="24" idx="1"/>
            </p:cNvCxnSpPr>
            <p:nvPr/>
          </p:nvCxnSpPr>
          <p:spPr>
            <a:xfrm flipV="1">
              <a:off x="1735796" y="3510841"/>
              <a:ext cx="1519383" cy="75317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23365992-A5A0-493E-A5E8-D35AF13DA0C9}"/>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flipH="1">
              <a:off x="794764" y="3806812"/>
              <a:ext cx="941032" cy="914400"/>
            </a:xfrm>
            <a:prstGeom prst="rect">
              <a:avLst/>
            </a:prstGeom>
          </p:spPr>
        </p:pic>
        <p:sp>
          <p:nvSpPr>
            <p:cNvPr id="72" name="TextBox 71">
              <a:extLst>
                <a:ext uri="{FF2B5EF4-FFF2-40B4-BE49-F238E27FC236}">
                  <a16:creationId xmlns:a16="http://schemas.microsoft.com/office/drawing/2014/main" id="{4FF0EA7C-F038-4A60-B77D-5C4D2336A34E}"/>
                </a:ext>
              </a:extLst>
            </p:cNvPr>
            <p:cNvSpPr txBox="1"/>
            <p:nvPr/>
          </p:nvSpPr>
          <p:spPr>
            <a:xfrm>
              <a:off x="895627" y="4726529"/>
              <a:ext cx="755335" cy="369332"/>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Users</a:t>
              </a:r>
            </a:p>
          </p:txBody>
        </p:sp>
        <p:cxnSp>
          <p:nvCxnSpPr>
            <p:cNvPr id="52" name="Straight Arrow Connector 51">
              <a:extLst>
                <a:ext uri="{FF2B5EF4-FFF2-40B4-BE49-F238E27FC236}">
                  <a16:creationId xmlns:a16="http://schemas.microsoft.com/office/drawing/2014/main" id="{BE40324B-3CFF-314A-B44F-6995B56C78C9}"/>
                </a:ext>
                <a:ext uri="{C183D7F6-B498-43B3-948B-1728B52AA6E4}">
                  <adec:decorative xmlns:adec="http://schemas.microsoft.com/office/drawing/2017/decorative" val="1"/>
                </a:ext>
              </a:extLst>
            </p:cNvPr>
            <p:cNvCxnSpPr>
              <a:cxnSpLocks/>
              <a:stCxn id="24" idx="2"/>
              <a:endCxn id="29" idx="1"/>
            </p:cNvCxnSpPr>
            <p:nvPr/>
          </p:nvCxnSpPr>
          <p:spPr>
            <a:xfrm rot="16200000" flipH="1">
              <a:off x="3539597" y="3683623"/>
              <a:ext cx="1591510" cy="17031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529606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FDFDAB29-F77E-30DA-4B03-9C648D0DF63D}"/>
              </a:ext>
            </a:extLst>
          </p:cNvPr>
          <p:cNvSpPr>
            <a:spLocks noGrp="1"/>
          </p:cNvSpPr>
          <p:nvPr>
            <p:ph type="sldNum" sz="quarter" idx="20"/>
          </p:nvPr>
        </p:nvSpPr>
        <p:spPr/>
        <p:txBody>
          <a:bodyPr/>
          <a:lstStyle/>
          <a:p>
            <a:fld id="{930176A1-BCF0-4712-97A6-6B495F55390B}" type="slidenum">
              <a:rPr lang="en-US" smtClean="0"/>
              <a:pPr/>
              <a:t>27</a:t>
            </a:fld>
            <a:endParaRPr lang="en-US" dirty="0"/>
          </a:p>
        </p:txBody>
      </p:sp>
      <p:sp>
        <p:nvSpPr>
          <p:cNvPr id="2" name="Title 1">
            <a:extLst>
              <a:ext uri="{FF2B5EF4-FFF2-40B4-BE49-F238E27FC236}">
                <a16:creationId xmlns:a16="http://schemas.microsoft.com/office/drawing/2014/main" id="{F5F6AEF9-F9A0-4B6D-A1E3-083A0A38361F}"/>
              </a:ext>
            </a:extLst>
          </p:cNvPr>
          <p:cNvSpPr>
            <a:spLocks noGrp="1"/>
          </p:cNvSpPr>
          <p:nvPr>
            <p:ph type="title"/>
          </p:nvPr>
        </p:nvSpPr>
        <p:spPr/>
        <p:txBody>
          <a:bodyPr/>
          <a:lstStyle/>
          <a:p>
            <a:r>
              <a:rPr lang="en-US" dirty="0"/>
              <a:t>Choosing a service</a:t>
            </a:r>
          </a:p>
        </p:txBody>
      </p:sp>
      <p:sp>
        <p:nvSpPr>
          <p:cNvPr id="26" name="TextBox 25">
            <a:extLst>
              <a:ext uri="{FF2B5EF4-FFF2-40B4-BE49-F238E27FC236}">
                <a16:creationId xmlns:a16="http://schemas.microsoft.com/office/drawing/2014/main" id="{B7DFE695-10AA-45DD-9866-8435CF82BB98}"/>
              </a:ext>
            </a:extLst>
          </p:cNvPr>
          <p:cNvSpPr txBox="1"/>
          <p:nvPr/>
        </p:nvSpPr>
        <p:spPr>
          <a:xfrm>
            <a:off x="224248" y="1258159"/>
            <a:ext cx="11860660" cy="954107"/>
          </a:xfrm>
          <a:prstGeom prst="rect">
            <a:avLst/>
          </a:prstGeom>
          <a:noFill/>
        </p:spPr>
        <p:txBody>
          <a:bodyPr wrap="squar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The service you select </a:t>
            </a:r>
            <a:r>
              <a:rPr lang="en-US" sz="28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depends</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sz="28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on</a:t>
            </a:r>
            <a:r>
              <a:rPr lang="en-US" sz="2800" dirty="0">
                <a:latin typeface="Amazon Ember" panose="020B0603020204020204" pitchFamily="34" charset="0"/>
                <a:ea typeface="Amazon Ember" panose="020B0603020204020204" pitchFamily="34" charset="0"/>
                <a:cs typeface="Amazon Ember" panose="020B0603020204020204" pitchFamily="34" charset="0"/>
              </a:rPr>
              <a:t> your </a:t>
            </a:r>
            <a:r>
              <a:rPr lang="en-US" sz="28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business</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sz="28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goals</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sz="28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and</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sz="28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technology</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sz="28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requirements</a:t>
            </a:r>
            <a:r>
              <a:rPr lang="en-US" sz="2800" dirty="0">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3" name="Group 2">
            <a:extLst>
              <a:ext uri="{FF2B5EF4-FFF2-40B4-BE49-F238E27FC236}">
                <a16:creationId xmlns:a16="http://schemas.microsoft.com/office/drawing/2014/main" id="{300B8B35-427B-44A5-AA00-D2DAD7D9BD56}"/>
              </a:ext>
              <a:ext uri="{C183D7F6-B498-43B3-948B-1728B52AA6E4}">
                <adec:decorative xmlns:adec="http://schemas.microsoft.com/office/drawing/2017/decorative" val="1"/>
              </a:ext>
            </a:extLst>
          </p:cNvPr>
          <p:cNvGrpSpPr/>
          <p:nvPr/>
        </p:nvGrpSpPr>
        <p:grpSpPr>
          <a:xfrm>
            <a:off x="1468328" y="1939786"/>
            <a:ext cx="8296510" cy="4441618"/>
            <a:chOff x="1468328" y="1939786"/>
            <a:chExt cx="8296510" cy="4441618"/>
          </a:xfrm>
        </p:grpSpPr>
        <p:grpSp>
          <p:nvGrpSpPr>
            <p:cNvPr id="7" name="Group 6">
              <a:extLst>
                <a:ext uri="{FF2B5EF4-FFF2-40B4-BE49-F238E27FC236}">
                  <a16:creationId xmlns:a16="http://schemas.microsoft.com/office/drawing/2014/main" id="{9A2C416B-1558-40F0-9D14-8ED04563962A}"/>
                </a:ext>
                <a:ext uri="{C183D7F6-B498-43B3-948B-1728B52AA6E4}">
                  <adec:decorative xmlns:adec="http://schemas.microsoft.com/office/drawing/2017/decorative" val="1"/>
                </a:ext>
              </a:extLst>
            </p:cNvPr>
            <p:cNvGrpSpPr/>
            <p:nvPr/>
          </p:nvGrpSpPr>
          <p:grpSpPr>
            <a:xfrm>
              <a:off x="7914184" y="4841330"/>
              <a:ext cx="1103187" cy="1191482"/>
              <a:chOff x="4008412" y="3570552"/>
              <a:chExt cx="1103187" cy="1191482"/>
            </a:xfrm>
          </p:grpSpPr>
          <p:sp>
            <p:nvSpPr>
              <p:cNvPr id="12" name="TextBox 11">
                <a:extLst>
                  <a:ext uri="{FF2B5EF4-FFF2-40B4-BE49-F238E27FC236}">
                    <a16:creationId xmlns:a16="http://schemas.microsoft.com/office/drawing/2014/main" id="{448CD9E8-51EF-45B6-9F0A-FBD6C226A5E0}"/>
                  </a:ext>
                </a:extLst>
              </p:cNvPr>
              <p:cNvSpPr txBox="1"/>
              <p:nvPr/>
            </p:nvSpPr>
            <p:spPr>
              <a:xfrm>
                <a:off x="4008412" y="4115703"/>
                <a:ext cx="1103187" cy="646331"/>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Lightsail</a:t>
                </a:r>
              </a:p>
            </p:txBody>
          </p:sp>
          <p:pic>
            <p:nvPicPr>
              <p:cNvPr id="35" name="Graphic 34">
                <a:extLst>
                  <a:ext uri="{FF2B5EF4-FFF2-40B4-BE49-F238E27FC236}">
                    <a16:creationId xmlns:a16="http://schemas.microsoft.com/office/drawing/2014/main" id="{54AA77C2-44B3-4C3F-9F6E-79EFB93ED84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6653" y="3570552"/>
                <a:ext cx="548640" cy="548640"/>
              </a:xfrm>
              <a:prstGeom prst="rect">
                <a:avLst/>
              </a:prstGeom>
            </p:spPr>
          </p:pic>
        </p:grpSp>
        <p:grpSp>
          <p:nvGrpSpPr>
            <p:cNvPr id="22" name="Group 21">
              <a:extLst>
                <a:ext uri="{FF2B5EF4-FFF2-40B4-BE49-F238E27FC236}">
                  <a16:creationId xmlns:a16="http://schemas.microsoft.com/office/drawing/2014/main" id="{3940C7C5-8921-4B08-B5B1-07BDEF30ADA8}"/>
                </a:ext>
                <a:ext uri="{C183D7F6-B498-43B3-948B-1728B52AA6E4}">
                  <adec:decorative xmlns:adec="http://schemas.microsoft.com/office/drawing/2017/decorative" val="1"/>
                </a:ext>
              </a:extLst>
            </p:cNvPr>
            <p:cNvGrpSpPr/>
            <p:nvPr/>
          </p:nvGrpSpPr>
          <p:grpSpPr>
            <a:xfrm>
              <a:off x="6372236" y="5463432"/>
              <a:ext cx="1332416" cy="917972"/>
              <a:chOff x="9614089" y="5811182"/>
              <a:chExt cx="1332416" cy="917972"/>
            </a:xfrm>
          </p:grpSpPr>
          <p:sp>
            <p:nvSpPr>
              <p:cNvPr id="13" name="TextBox 12">
                <a:extLst>
                  <a:ext uri="{FF2B5EF4-FFF2-40B4-BE49-F238E27FC236}">
                    <a16:creationId xmlns:a16="http://schemas.microsoft.com/office/drawing/2014/main" id="{E44A45E5-22AB-4B29-AE5E-D464231CD1E9}"/>
                  </a:ext>
                </a:extLst>
              </p:cNvPr>
              <p:cNvSpPr txBox="1"/>
              <p:nvPr/>
            </p:nvSpPr>
            <p:spPr>
              <a:xfrm>
                <a:off x="9614089" y="6359822"/>
                <a:ext cx="1332416" cy="369332"/>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AWS Batch</a:t>
                </a:r>
              </a:p>
            </p:txBody>
          </p:sp>
          <p:pic>
            <p:nvPicPr>
              <p:cNvPr id="36" name="Graphic 35">
                <a:extLst>
                  <a:ext uri="{FF2B5EF4-FFF2-40B4-BE49-F238E27FC236}">
                    <a16:creationId xmlns:a16="http://schemas.microsoft.com/office/drawing/2014/main" id="{5C0A0CB3-A8E9-4F1F-972F-B1116AA8E3E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05976" y="5811182"/>
                <a:ext cx="548640" cy="548640"/>
              </a:xfrm>
              <a:prstGeom prst="rect">
                <a:avLst/>
              </a:prstGeom>
            </p:spPr>
          </p:pic>
        </p:grpSp>
        <p:grpSp>
          <p:nvGrpSpPr>
            <p:cNvPr id="21" name="Group 20">
              <a:extLst>
                <a:ext uri="{FF2B5EF4-FFF2-40B4-BE49-F238E27FC236}">
                  <a16:creationId xmlns:a16="http://schemas.microsoft.com/office/drawing/2014/main" id="{8F7329F1-DAE5-4B30-A8EB-FD8EF591AD1E}"/>
                </a:ext>
                <a:ext uri="{C183D7F6-B498-43B3-948B-1728B52AA6E4}">
                  <adec:decorative xmlns:adec="http://schemas.microsoft.com/office/drawing/2017/decorative" val="1"/>
                </a:ext>
              </a:extLst>
            </p:cNvPr>
            <p:cNvGrpSpPr/>
            <p:nvPr/>
          </p:nvGrpSpPr>
          <p:grpSpPr>
            <a:xfrm>
              <a:off x="4586678" y="5094100"/>
              <a:ext cx="1697901" cy="917972"/>
              <a:chOff x="5782882" y="5841464"/>
              <a:chExt cx="1697901" cy="917972"/>
            </a:xfrm>
          </p:grpSpPr>
          <p:sp>
            <p:nvSpPr>
              <p:cNvPr id="17" name="TextBox 16">
                <a:extLst>
                  <a:ext uri="{FF2B5EF4-FFF2-40B4-BE49-F238E27FC236}">
                    <a16:creationId xmlns:a16="http://schemas.microsoft.com/office/drawing/2014/main" id="{B5D3A2EE-645B-4846-A9AB-13C4EC530FE1}"/>
                  </a:ext>
                </a:extLst>
              </p:cNvPr>
              <p:cNvSpPr txBox="1"/>
              <p:nvPr/>
            </p:nvSpPr>
            <p:spPr>
              <a:xfrm>
                <a:off x="5782882" y="6390104"/>
                <a:ext cx="1697901" cy="369332"/>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AWS Outposts</a:t>
                </a:r>
              </a:p>
            </p:txBody>
          </p:sp>
          <p:pic>
            <p:nvPicPr>
              <p:cNvPr id="38" name="Graphic 37">
                <a:extLst>
                  <a:ext uri="{FF2B5EF4-FFF2-40B4-BE49-F238E27FC236}">
                    <a16:creationId xmlns:a16="http://schemas.microsoft.com/office/drawing/2014/main" id="{FB716D45-AF27-49CC-905B-1F002498F30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57512" y="5841464"/>
                <a:ext cx="548640" cy="548640"/>
              </a:xfrm>
              <a:prstGeom prst="rect">
                <a:avLst/>
              </a:prstGeom>
            </p:spPr>
          </p:pic>
        </p:grpSp>
        <p:grpSp>
          <p:nvGrpSpPr>
            <p:cNvPr id="6" name="Group 5">
              <a:extLst>
                <a:ext uri="{FF2B5EF4-FFF2-40B4-BE49-F238E27FC236}">
                  <a16:creationId xmlns:a16="http://schemas.microsoft.com/office/drawing/2014/main" id="{2271C888-F0FC-48D1-93DF-C819F5BECA64}"/>
                </a:ext>
                <a:ext uri="{C183D7F6-B498-43B3-948B-1728B52AA6E4}">
                  <adec:decorative xmlns:adec="http://schemas.microsoft.com/office/drawing/2017/decorative" val="1"/>
                </a:ext>
              </a:extLst>
            </p:cNvPr>
            <p:cNvGrpSpPr/>
            <p:nvPr/>
          </p:nvGrpSpPr>
          <p:grpSpPr>
            <a:xfrm>
              <a:off x="3349516" y="2160721"/>
              <a:ext cx="1765228" cy="1194971"/>
              <a:chOff x="2324278" y="3217291"/>
              <a:chExt cx="1765228" cy="1194971"/>
            </a:xfrm>
          </p:grpSpPr>
          <p:sp>
            <p:nvSpPr>
              <p:cNvPr id="20" name="TextBox 19">
                <a:extLst>
                  <a:ext uri="{FF2B5EF4-FFF2-40B4-BE49-F238E27FC236}">
                    <a16:creationId xmlns:a16="http://schemas.microsoft.com/office/drawing/2014/main" id="{3C71C5B1-715A-4394-AC2B-FBEF9ED31830}"/>
                  </a:ext>
                </a:extLst>
              </p:cNvPr>
              <p:cNvSpPr txBox="1"/>
              <p:nvPr/>
            </p:nvSpPr>
            <p:spPr>
              <a:xfrm>
                <a:off x="2324278" y="3765931"/>
                <a:ext cx="1765228" cy="646331"/>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VMware Cloud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on AWS</a:t>
                </a:r>
              </a:p>
            </p:txBody>
          </p:sp>
          <p:pic>
            <p:nvPicPr>
              <p:cNvPr id="40" name="Graphic 39">
                <a:extLst>
                  <a:ext uri="{FF2B5EF4-FFF2-40B4-BE49-F238E27FC236}">
                    <a16:creationId xmlns:a16="http://schemas.microsoft.com/office/drawing/2014/main" id="{14088523-89B9-4C3C-8D08-8B1CC7248E1E}"/>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32571" y="3217291"/>
                <a:ext cx="548640" cy="548640"/>
              </a:xfrm>
              <a:prstGeom prst="rect">
                <a:avLst/>
              </a:prstGeom>
            </p:spPr>
          </p:pic>
        </p:grpSp>
        <p:grpSp>
          <p:nvGrpSpPr>
            <p:cNvPr id="14" name="Group 13">
              <a:extLst>
                <a:ext uri="{FF2B5EF4-FFF2-40B4-BE49-F238E27FC236}">
                  <a16:creationId xmlns:a16="http://schemas.microsoft.com/office/drawing/2014/main" id="{9AC66BA3-5A78-4899-8875-F5DACCE287CF}"/>
                </a:ext>
                <a:ext uri="{C183D7F6-B498-43B3-948B-1728B52AA6E4}">
                  <adec:decorative xmlns:adec="http://schemas.microsoft.com/office/drawing/2017/decorative" val="1"/>
                </a:ext>
              </a:extLst>
            </p:cNvPr>
            <p:cNvGrpSpPr/>
            <p:nvPr/>
          </p:nvGrpSpPr>
          <p:grpSpPr>
            <a:xfrm>
              <a:off x="2713404" y="3468559"/>
              <a:ext cx="1503938" cy="937952"/>
              <a:chOff x="1182378" y="4499119"/>
              <a:chExt cx="1503938" cy="937952"/>
            </a:xfrm>
          </p:grpSpPr>
          <p:sp>
            <p:nvSpPr>
              <p:cNvPr id="10" name="TextBox 9">
                <a:extLst>
                  <a:ext uri="{FF2B5EF4-FFF2-40B4-BE49-F238E27FC236}">
                    <a16:creationId xmlns:a16="http://schemas.microsoft.com/office/drawing/2014/main" id="{99E1F13C-DC6B-4C01-9D59-5B3BF22C937D}"/>
                  </a:ext>
                </a:extLst>
              </p:cNvPr>
              <p:cNvSpPr txBox="1"/>
              <p:nvPr/>
            </p:nvSpPr>
            <p:spPr>
              <a:xfrm>
                <a:off x="1182378" y="5067739"/>
                <a:ext cx="1503938" cy="369332"/>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ECS</a:t>
                </a:r>
              </a:p>
            </p:txBody>
          </p:sp>
          <p:pic>
            <p:nvPicPr>
              <p:cNvPr id="31" name="Graphic 30">
                <a:extLst>
                  <a:ext uri="{FF2B5EF4-FFF2-40B4-BE49-F238E27FC236}">
                    <a16:creationId xmlns:a16="http://schemas.microsoft.com/office/drawing/2014/main" id="{D99204FD-3FAC-4CF2-A108-90C51805934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0027" y="4499119"/>
                <a:ext cx="548640" cy="548640"/>
              </a:xfrm>
              <a:prstGeom prst="rect">
                <a:avLst/>
              </a:prstGeom>
            </p:spPr>
          </p:pic>
        </p:grpSp>
        <p:grpSp>
          <p:nvGrpSpPr>
            <p:cNvPr id="16" name="Group 15">
              <a:extLst>
                <a:ext uri="{FF2B5EF4-FFF2-40B4-BE49-F238E27FC236}">
                  <a16:creationId xmlns:a16="http://schemas.microsoft.com/office/drawing/2014/main" id="{DD3326FD-8CFD-44DC-A731-A7AC2D017D5C}"/>
                </a:ext>
                <a:ext uri="{C183D7F6-B498-43B3-948B-1728B52AA6E4}">
                  <adec:decorative xmlns:adec="http://schemas.microsoft.com/office/drawing/2017/decorative" val="1"/>
                </a:ext>
              </a:extLst>
            </p:cNvPr>
            <p:cNvGrpSpPr/>
            <p:nvPr/>
          </p:nvGrpSpPr>
          <p:grpSpPr>
            <a:xfrm>
              <a:off x="1468328" y="4128698"/>
              <a:ext cx="1507144" cy="940991"/>
              <a:chOff x="-8490" y="4765095"/>
              <a:chExt cx="1507144" cy="940991"/>
            </a:xfrm>
          </p:grpSpPr>
          <p:sp>
            <p:nvSpPr>
              <p:cNvPr id="11" name="TextBox 10">
                <a:extLst>
                  <a:ext uri="{FF2B5EF4-FFF2-40B4-BE49-F238E27FC236}">
                    <a16:creationId xmlns:a16="http://schemas.microsoft.com/office/drawing/2014/main" id="{55A547B9-1470-41FD-81AC-3A22D2A1CC7E}"/>
                  </a:ext>
                </a:extLst>
              </p:cNvPr>
              <p:cNvSpPr txBox="1"/>
              <p:nvPr/>
            </p:nvSpPr>
            <p:spPr>
              <a:xfrm>
                <a:off x="-8490" y="5336754"/>
                <a:ext cx="1507144" cy="369332"/>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EKS</a:t>
                </a:r>
              </a:p>
            </p:txBody>
          </p:sp>
          <p:pic>
            <p:nvPicPr>
              <p:cNvPr id="34" name="Graphic 33">
                <a:extLst>
                  <a:ext uri="{FF2B5EF4-FFF2-40B4-BE49-F238E27FC236}">
                    <a16:creationId xmlns:a16="http://schemas.microsoft.com/office/drawing/2014/main" id="{7F82F450-6052-4E4E-AE63-09E0F97DEFBE}"/>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0762" y="4765095"/>
                <a:ext cx="548640" cy="548640"/>
              </a:xfrm>
              <a:prstGeom prst="rect">
                <a:avLst/>
              </a:prstGeom>
            </p:spPr>
          </p:pic>
        </p:grpSp>
        <p:grpSp>
          <p:nvGrpSpPr>
            <p:cNvPr id="18" name="Group 17">
              <a:extLst>
                <a:ext uri="{FF2B5EF4-FFF2-40B4-BE49-F238E27FC236}">
                  <a16:creationId xmlns:a16="http://schemas.microsoft.com/office/drawing/2014/main" id="{68ED2843-5041-4BFD-BD45-2B3955C4B3FF}"/>
                </a:ext>
                <a:ext uri="{C183D7F6-B498-43B3-948B-1728B52AA6E4}">
                  <adec:decorative xmlns:adec="http://schemas.microsoft.com/office/drawing/2017/decorative" val="1"/>
                </a:ext>
              </a:extLst>
            </p:cNvPr>
            <p:cNvGrpSpPr/>
            <p:nvPr/>
          </p:nvGrpSpPr>
          <p:grpSpPr>
            <a:xfrm>
              <a:off x="2735250" y="4965463"/>
              <a:ext cx="1534394" cy="912388"/>
              <a:chOff x="1008604" y="5480603"/>
              <a:chExt cx="1534394" cy="912388"/>
            </a:xfrm>
          </p:grpSpPr>
          <p:sp>
            <p:nvSpPr>
              <p:cNvPr id="15" name="TextBox 14">
                <a:extLst>
                  <a:ext uri="{FF2B5EF4-FFF2-40B4-BE49-F238E27FC236}">
                    <a16:creationId xmlns:a16="http://schemas.microsoft.com/office/drawing/2014/main" id="{CC2520EE-CC53-4C6A-92D1-0E40A1222F73}"/>
                  </a:ext>
                </a:extLst>
              </p:cNvPr>
              <p:cNvSpPr txBox="1"/>
              <p:nvPr/>
            </p:nvSpPr>
            <p:spPr>
              <a:xfrm>
                <a:off x="1008604" y="6023659"/>
                <a:ext cx="1534394" cy="369332"/>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AWS Fargate</a:t>
                </a:r>
              </a:p>
            </p:txBody>
          </p:sp>
          <p:pic>
            <p:nvPicPr>
              <p:cNvPr id="37" name="Graphic 36">
                <a:extLst>
                  <a:ext uri="{FF2B5EF4-FFF2-40B4-BE49-F238E27FC236}">
                    <a16:creationId xmlns:a16="http://schemas.microsoft.com/office/drawing/2014/main" id="{85FFC7EE-5946-4350-9EEA-DBAF1B16C79A}"/>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01481" y="5480603"/>
                <a:ext cx="548640" cy="548640"/>
              </a:xfrm>
              <a:prstGeom prst="rect">
                <a:avLst/>
              </a:prstGeom>
            </p:spPr>
          </p:pic>
        </p:grpSp>
        <p:grpSp>
          <p:nvGrpSpPr>
            <p:cNvPr id="8" name="Group 7">
              <a:extLst>
                <a:ext uri="{FF2B5EF4-FFF2-40B4-BE49-F238E27FC236}">
                  <a16:creationId xmlns:a16="http://schemas.microsoft.com/office/drawing/2014/main" id="{DA3F3138-B41D-4795-B790-E1A3B64C1EB7}"/>
                </a:ext>
                <a:ext uri="{C183D7F6-B498-43B3-948B-1728B52AA6E4}">
                  <adec:decorative xmlns:adec="http://schemas.microsoft.com/office/drawing/2017/decorative" val="1"/>
                </a:ext>
              </a:extLst>
            </p:cNvPr>
            <p:cNvGrpSpPr/>
            <p:nvPr/>
          </p:nvGrpSpPr>
          <p:grpSpPr>
            <a:xfrm>
              <a:off x="5540668" y="1939786"/>
              <a:ext cx="1103187" cy="1220519"/>
              <a:chOff x="6671723" y="3366964"/>
              <a:chExt cx="1103187" cy="1220519"/>
            </a:xfrm>
          </p:grpSpPr>
          <p:sp>
            <p:nvSpPr>
              <p:cNvPr id="60" name="TextBox 59">
                <a:extLst>
                  <a:ext uri="{FF2B5EF4-FFF2-40B4-BE49-F238E27FC236}">
                    <a16:creationId xmlns:a16="http://schemas.microsoft.com/office/drawing/2014/main" id="{0FF5E4F9-2C06-4EAB-A6CC-22216BE1570D}"/>
                  </a:ext>
                </a:extLst>
              </p:cNvPr>
              <p:cNvSpPr txBox="1"/>
              <p:nvPr/>
            </p:nvSpPr>
            <p:spPr>
              <a:xfrm>
                <a:off x="6671723" y="3941152"/>
                <a:ext cx="1103187" cy="646331"/>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EC2</a:t>
                </a:r>
              </a:p>
            </p:txBody>
          </p:sp>
          <p:pic>
            <p:nvPicPr>
              <p:cNvPr id="62" name="Graphic 61">
                <a:extLst>
                  <a:ext uri="{FF2B5EF4-FFF2-40B4-BE49-F238E27FC236}">
                    <a16:creationId xmlns:a16="http://schemas.microsoft.com/office/drawing/2014/main" id="{9C43C2BA-872E-463F-9571-6591BD585A23}"/>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48996" y="3366964"/>
                <a:ext cx="548640" cy="548640"/>
              </a:xfrm>
              <a:prstGeom prst="rect">
                <a:avLst/>
              </a:prstGeom>
            </p:spPr>
          </p:pic>
        </p:grpSp>
        <p:grpSp>
          <p:nvGrpSpPr>
            <p:cNvPr id="19" name="Group 18">
              <a:extLst>
                <a:ext uri="{FF2B5EF4-FFF2-40B4-BE49-F238E27FC236}">
                  <a16:creationId xmlns:a16="http://schemas.microsoft.com/office/drawing/2014/main" id="{0463AA74-4136-496E-AA5F-641B30A2F60E}"/>
                </a:ext>
                <a:ext uri="{C183D7F6-B498-43B3-948B-1728B52AA6E4}">
                  <adec:decorative xmlns:adec="http://schemas.microsoft.com/office/drawing/2017/decorative" val="1"/>
                </a:ext>
              </a:extLst>
            </p:cNvPr>
            <p:cNvGrpSpPr/>
            <p:nvPr/>
          </p:nvGrpSpPr>
          <p:grpSpPr>
            <a:xfrm>
              <a:off x="7218999" y="2236949"/>
              <a:ext cx="1027846" cy="1207358"/>
              <a:chOff x="2773786" y="5152761"/>
              <a:chExt cx="1027846" cy="1207358"/>
            </a:xfrm>
          </p:grpSpPr>
          <p:sp>
            <p:nvSpPr>
              <p:cNvPr id="67" name="TextBox 66">
                <a:extLst>
                  <a:ext uri="{FF2B5EF4-FFF2-40B4-BE49-F238E27FC236}">
                    <a16:creationId xmlns:a16="http://schemas.microsoft.com/office/drawing/2014/main" id="{8D1288AE-D1E2-4B48-9DC7-D4EB8F5E136E}"/>
                  </a:ext>
                </a:extLst>
              </p:cNvPr>
              <p:cNvSpPr txBox="1"/>
              <p:nvPr/>
            </p:nvSpPr>
            <p:spPr>
              <a:xfrm>
                <a:off x="2773786" y="5713788"/>
                <a:ext cx="1027846" cy="646331"/>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AWS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Lambda</a:t>
                </a:r>
              </a:p>
            </p:txBody>
          </p:sp>
          <p:pic>
            <p:nvPicPr>
              <p:cNvPr id="68" name="Graphic 67">
                <a:extLst>
                  <a:ext uri="{FF2B5EF4-FFF2-40B4-BE49-F238E27FC236}">
                    <a16:creationId xmlns:a16="http://schemas.microsoft.com/office/drawing/2014/main" id="{6AE3781C-86A4-4315-9FB3-9A88C97BCF1D}"/>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013389" y="5152761"/>
                <a:ext cx="548640" cy="548640"/>
              </a:xfrm>
              <a:prstGeom prst="rect">
                <a:avLst/>
              </a:prstGeom>
            </p:spPr>
          </p:pic>
        </p:grpSp>
        <p:grpSp>
          <p:nvGrpSpPr>
            <p:cNvPr id="9" name="Group 8">
              <a:extLst>
                <a:ext uri="{FF2B5EF4-FFF2-40B4-BE49-F238E27FC236}">
                  <a16:creationId xmlns:a16="http://schemas.microsoft.com/office/drawing/2014/main" id="{DA2AADB0-C52E-47FB-8891-65778AF03CBD}"/>
                </a:ext>
                <a:ext uri="{C183D7F6-B498-43B3-948B-1728B52AA6E4}">
                  <adec:decorative xmlns:adec="http://schemas.microsoft.com/office/drawing/2017/decorative" val="1"/>
                </a:ext>
              </a:extLst>
            </p:cNvPr>
            <p:cNvGrpSpPr/>
            <p:nvPr/>
          </p:nvGrpSpPr>
          <p:grpSpPr>
            <a:xfrm>
              <a:off x="8294563" y="3356110"/>
              <a:ext cx="1470275" cy="1229253"/>
              <a:chOff x="8630449" y="3092644"/>
              <a:chExt cx="1470275" cy="1229253"/>
            </a:xfrm>
          </p:grpSpPr>
          <p:sp>
            <p:nvSpPr>
              <p:cNvPr id="70" name="TextBox 69">
                <a:extLst>
                  <a:ext uri="{FF2B5EF4-FFF2-40B4-BE49-F238E27FC236}">
                    <a16:creationId xmlns:a16="http://schemas.microsoft.com/office/drawing/2014/main" id="{B48CD4B7-3733-4F06-9C91-FC10D8609BB5}"/>
                  </a:ext>
                </a:extLst>
              </p:cNvPr>
              <p:cNvSpPr txBox="1"/>
              <p:nvPr/>
            </p:nvSpPr>
            <p:spPr>
              <a:xfrm>
                <a:off x="8630449" y="3675566"/>
                <a:ext cx="1470275" cy="646331"/>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AWS Elastic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Beanstalk</a:t>
                </a:r>
              </a:p>
            </p:txBody>
          </p:sp>
          <p:pic>
            <p:nvPicPr>
              <p:cNvPr id="71" name="Graphic 70">
                <a:extLst>
                  <a:ext uri="{FF2B5EF4-FFF2-40B4-BE49-F238E27FC236}">
                    <a16:creationId xmlns:a16="http://schemas.microsoft.com/office/drawing/2014/main" id="{2C07FBC0-6870-4466-843A-6DBAC22EAD77}"/>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91266" y="3092644"/>
                <a:ext cx="548640" cy="548640"/>
              </a:xfrm>
              <a:prstGeom prst="rect">
                <a:avLst/>
              </a:prstGeom>
            </p:spPr>
          </p:pic>
        </p:grpSp>
        <p:sp>
          <p:nvSpPr>
            <p:cNvPr id="24" name="Rectangle 23">
              <a:extLst>
                <a:ext uri="{FF2B5EF4-FFF2-40B4-BE49-F238E27FC236}">
                  <a16:creationId xmlns:a16="http://schemas.microsoft.com/office/drawing/2014/main" id="{5D7F0F5B-531F-4F8D-8853-3A9782AE8C89}"/>
                </a:ext>
              </a:extLst>
            </p:cNvPr>
            <p:cNvSpPr/>
            <p:nvPr/>
          </p:nvSpPr>
          <p:spPr>
            <a:xfrm>
              <a:off x="5635061" y="3670002"/>
              <a:ext cx="914400" cy="914400"/>
            </a:xfrm>
            <a:prstGeom prst="rect">
              <a:avLst/>
            </a:prstGeom>
            <a:solidFill>
              <a:srgbClr val="E374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mazon Ember" panose="020B0603020204020204" pitchFamily="34" charset="0"/>
                  <a:ea typeface="Amazon Ember" panose="020B0603020204020204" pitchFamily="34" charset="0"/>
                  <a:cs typeface="Amazon Ember" panose="020B0603020204020204" pitchFamily="34" charset="0"/>
                </a:rPr>
                <a:t>?</a:t>
              </a:r>
            </a:p>
          </p:txBody>
        </p:sp>
        <p:cxnSp>
          <p:nvCxnSpPr>
            <p:cNvPr id="28" name="Straight Connector 27">
              <a:extLst>
                <a:ext uri="{FF2B5EF4-FFF2-40B4-BE49-F238E27FC236}">
                  <a16:creationId xmlns:a16="http://schemas.microsoft.com/office/drawing/2014/main" id="{F48AF09D-4028-497C-A9F0-C3BB35490D05}"/>
                </a:ext>
              </a:extLst>
            </p:cNvPr>
            <p:cNvCxnSpPr>
              <a:cxnSpLocks/>
              <a:stCxn id="37" idx="3"/>
            </p:cNvCxnSpPr>
            <p:nvPr/>
          </p:nvCxnSpPr>
          <p:spPr>
            <a:xfrm flipV="1">
              <a:off x="3776767" y="4543617"/>
              <a:ext cx="1847328" cy="696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192D065-0993-47F3-8CF5-36E263626F76}"/>
                </a:ext>
              </a:extLst>
            </p:cNvPr>
            <p:cNvCxnSpPr>
              <a:cxnSpLocks/>
            </p:cNvCxnSpPr>
            <p:nvPr/>
          </p:nvCxnSpPr>
          <p:spPr>
            <a:xfrm>
              <a:off x="4808284" y="3121141"/>
              <a:ext cx="826777" cy="731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0ED9A82-B7EA-4766-9185-C73A36AF4FEB}"/>
                </a:ext>
              </a:extLst>
            </p:cNvPr>
            <p:cNvCxnSpPr>
              <a:stCxn id="60" idx="2"/>
              <a:endCxn id="24" idx="0"/>
            </p:cNvCxnSpPr>
            <p:nvPr/>
          </p:nvCxnSpPr>
          <p:spPr>
            <a:xfrm flipH="1">
              <a:off x="6092261" y="3160305"/>
              <a:ext cx="1" cy="5096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0DD367-924C-4B3A-B0F2-F8FDBF607B03}"/>
                </a:ext>
              </a:extLst>
            </p:cNvPr>
            <p:cNvCxnSpPr>
              <a:cxnSpLocks/>
            </p:cNvCxnSpPr>
            <p:nvPr/>
          </p:nvCxnSpPr>
          <p:spPr>
            <a:xfrm flipH="1">
              <a:off x="6557843" y="3429000"/>
              <a:ext cx="772633" cy="389251"/>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27E4639-5E09-4B9B-8F0F-57340F58B787}"/>
                </a:ext>
              </a:extLst>
            </p:cNvPr>
            <p:cNvCxnSpPr>
              <a:cxnSpLocks/>
              <a:stCxn id="71" idx="1"/>
              <a:endCxn id="24" idx="3"/>
            </p:cNvCxnSpPr>
            <p:nvPr/>
          </p:nvCxnSpPr>
          <p:spPr>
            <a:xfrm flipH="1">
              <a:off x="6549461" y="3630430"/>
              <a:ext cx="2205919" cy="496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D8B2E55-6E43-47CC-8E2E-693A94CCECAE}"/>
                </a:ext>
              </a:extLst>
            </p:cNvPr>
            <p:cNvCxnSpPr>
              <a:cxnSpLocks/>
              <a:stCxn id="35" idx="1"/>
            </p:cNvCxnSpPr>
            <p:nvPr/>
          </p:nvCxnSpPr>
          <p:spPr>
            <a:xfrm flipH="1" flipV="1">
              <a:off x="6549463" y="4443572"/>
              <a:ext cx="1632962" cy="672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23A9951-3235-4EB8-AE14-E515F96BE646}"/>
                </a:ext>
              </a:extLst>
            </p:cNvPr>
            <p:cNvCxnSpPr>
              <a:cxnSpLocks/>
              <a:stCxn id="36" idx="0"/>
            </p:cNvCxnSpPr>
            <p:nvPr/>
          </p:nvCxnSpPr>
          <p:spPr>
            <a:xfrm flipH="1" flipV="1">
              <a:off x="6366581" y="4584402"/>
              <a:ext cx="671862" cy="879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168CDEE-C126-41E0-B141-47D614DB2E08}"/>
                </a:ext>
              </a:extLst>
            </p:cNvPr>
            <p:cNvCxnSpPr>
              <a:cxnSpLocks/>
              <a:stCxn id="38" idx="0"/>
              <a:endCxn id="24" idx="2"/>
            </p:cNvCxnSpPr>
            <p:nvPr/>
          </p:nvCxnSpPr>
          <p:spPr>
            <a:xfrm flipV="1">
              <a:off x="5435628" y="4584402"/>
              <a:ext cx="656633" cy="5096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718004-C396-4D79-B377-C35DD48B6B94}"/>
                </a:ext>
              </a:extLst>
            </p:cNvPr>
            <p:cNvCxnSpPr>
              <a:cxnSpLocks/>
              <a:stCxn id="31" idx="3"/>
            </p:cNvCxnSpPr>
            <p:nvPr/>
          </p:nvCxnSpPr>
          <p:spPr>
            <a:xfrm>
              <a:off x="3739693" y="3742879"/>
              <a:ext cx="1895368" cy="294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F9CEAF8-F58D-495C-8B99-79FE4E6D35DB}"/>
                </a:ext>
              </a:extLst>
            </p:cNvPr>
            <p:cNvCxnSpPr>
              <a:stCxn id="34" idx="3"/>
            </p:cNvCxnSpPr>
            <p:nvPr/>
          </p:nvCxnSpPr>
          <p:spPr>
            <a:xfrm flipV="1">
              <a:off x="2496220" y="4398125"/>
              <a:ext cx="3138841" cy="4893"/>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04087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39BBAD-14AA-57F2-8C16-211A24D3B30E}"/>
              </a:ext>
            </a:extLst>
          </p:cNvPr>
          <p:cNvSpPr>
            <a:spLocks noGrp="1"/>
          </p:cNvSpPr>
          <p:nvPr>
            <p:ph type="sldNum" sz="quarter" idx="20"/>
          </p:nvPr>
        </p:nvSpPr>
        <p:spPr/>
        <p:txBody>
          <a:bodyPr/>
          <a:lstStyle/>
          <a:p>
            <a:fld id="{930176A1-BCF0-4712-97A6-6B495F55390B}" type="slidenum">
              <a:rPr lang="en-US" smtClean="0"/>
              <a:pPr/>
              <a:t>28</a:t>
            </a:fld>
            <a:endParaRPr lang="en-US" dirty="0"/>
          </a:p>
        </p:txBody>
      </p:sp>
      <p:sp>
        <p:nvSpPr>
          <p:cNvPr id="10" name="Title 9">
            <a:extLst>
              <a:ext uri="{FF2B5EF4-FFF2-40B4-BE49-F238E27FC236}">
                <a16:creationId xmlns:a16="http://schemas.microsoft.com/office/drawing/2014/main" id="{2A117399-ACFD-48F8-A139-34B0FD70E60B}"/>
              </a:ext>
            </a:extLst>
          </p:cNvPr>
          <p:cNvSpPr>
            <a:spLocks noGrp="1"/>
          </p:cNvSpPr>
          <p:nvPr>
            <p:ph type="title"/>
          </p:nvPr>
        </p:nvSpPr>
        <p:spPr/>
        <p:txBody>
          <a:bodyPr/>
          <a:lstStyle/>
          <a:p>
            <a:r>
              <a:rPr lang="en-US" dirty="0"/>
              <a:t>Services covered in this course</a:t>
            </a:r>
          </a:p>
        </p:txBody>
      </p:sp>
      <p:sp>
        <p:nvSpPr>
          <p:cNvPr id="6" name="Rectangle 5">
            <a:extLst>
              <a:ext uri="{FF2B5EF4-FFF2-40B4-BE49-F238E27FC236}">
                <a16:creationId xmlns:a16="http://schemas.microsoft.com/office/drawing/2014/main" id="{C6CDBA70-960A-4098-817D-A32EB18BE912}"/>
              </a:ext>
            </a:extLst>
          </p:cNvPr>
          <p:cNvSpPr/>
          <p:nvPr/>
        </p:nvSpPr>
        <p:spPr>
          <a:xfrm>
            <a:off x="213507" y="1262084"/>
            <a:ext cx="3657600" cy="2560320"/>
          </a:xfrm>
          <a:prstGeom prst="rect">
            <a:avLst/>
          </a:prstGeom>
          <a:solidFill>
            <a:schemeClr val="bg1"/>
          </a:solid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Compute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EC2</a:t>
            </a:r>
          </a:p>
          <a:p>
            <a:pPr marL="285750" indent="-285750">
              <a:buFont typeface="Arial" panose="020B0604020202020204" pitchFamily="34" charset="0"/>
              <a:buChar char="•"/>
            </a:pPr>
            <a:r>
              <a:rPr lang="en-US" dirty="0">
                <a:solidFill>
                  <a:schemeClr val="tx1"/>
                </a:solidFill>
              </a:rPr>
              <a:t>AWS Lambda</a:t>
            </a:r>
          </a:p>
          <a:p>
            <a:pPr marL="285750" indent="-285750">
              <a:buFont typeface="Arial" panose="020B0604020202020204" pitchFamily="34" charset="0"/>
              <a:buChar char="•"/>
            </a:pPr>
            <a:r>
              <a:rPr lang="en-US" dirty="0">
                <a:solidFill>
                  <a:schemeClr val="tx1"/>
                </a:solidFill>
              </a:rPr>
              <a:t>AWS Elastic Beanstalk</a:t>
            </a:r>
          </a:p>
          <a:p>
            <a:pPr marL="285750" indent="-285750">
              <a:buFont typeface="Arial" panose="020B0604020202020204" pitchFamily="34" charset="0"/>
              <a:buChar char="•"/>
            </a:pPr>
            <a:r>
              <a:rPr lang="en-US" dirty="0">
                <a:solidFill>
                  <a:schemeClr val="tx1"/>
                </a:solidFill>
              </a:rPr>
              <a:t>Amazon EC2 Auto Scaling</a:t>
            </a:r>
          </a:p>
          <a:p>
            <a:pPr marL="285750" indent="-285750">
              <a:buFont typeface="Arial" panose="020B0604020202020204" pitchFamily="34" charset="0"/>
              <a:buChar char="•"/>
            </a:pPr>
            <a:r>
              <a:rPr lang="en-US" dirty="0">
                <a:solidFill>
                  <a:schemeClr val="tx1"/>
                </a:solidFill>
              </a:rPr>
              <a:t>Amazon ECS</a:t>
            </a:r>
          </a:p>
          <a:p>
            <a:pPr marL="285750" indent="-285750">
              <a:buFont typeface="Arial" panose="020B0604020202020204" pitchFamily="34" charset="0"/>
              <a:buChar char="•"/>
            </a:pPr>
            <a:r>
              <a:rPr lang="en-US" dirty="0">
                <a:solidFill>
                  <a:schemeClr val="tx1"/>
                </a:solidFill>
              </a:rPr>
              <a:t>Amazon EKS</a:t>
            </a:r>
          </a:p>
          <a:p>
            <a:pPr marL="285750" indent="-285750">
              <a:buFont typeface="Arial" panose="020B0604020202020204" pitchFamily="34" charset="0"/>
              <a:buChar char="•"/>
            </a:pPr>
            <a:r>
              <a:rPr lang="en-US" dirty="0">
                <a:solidFill>
                  <a:schemeClr val="tx1"/>
                </a:solidFill>
              </a:rPr>
              <a:t>Amazon ECR</a:t>
            </a:r>
          </a:p>
          <a:p>
            <a:pPr marL="285750" indent="-285750">
              <a:buFont typeface="Arial" panose="020B0604020202020204" pitchFamily="34" charset="0"/>
              <a:buChar char="•"/>
            </a:pPr>
            <a:r>
              <a:rPr lang="en-US" dirty="0">
                <a:solidFill>
                  <a:schemeClr val="tx1"/>
                </a:solidFill>
              </a:rPr>
              <a:t>AWS Fargate</a:t>
            </a:r>
          </a:p>
        </p:txBody>
      </p:sp>
      <p:sp>
        <p:nvSpPr>
          <p:cNvPr id="13" name="Rectangle 12">
            <a:extLst>
              <a:ext uri="{FF2B5EF4-FFF2-40B4-BE49-F238E27FC236}">
                <a16:creationId xmlns:a16="http://schemas.microsoft.com/office/drawing/2014/main" id="{70B7F073-77D0-4472-8FBA-C14D58D47B90}"/>
              </a:ext>
            </a:extLst>
          </p:cNvPr>
          <p:cNvSpPr/>
          <p:nvPr/>
        </p:nvSpPr>
        <p:spPr>
          <a:xfrm>
            <a:off x="213507" y="4290849"/>
            <a:ext cx="3657600" cy="2011680"/>
          </a:xfrm>
          <a:prstGeom prst="rect">
            <a:avLst/>
          </a:prstGeom>
          <a:solidFill>
            <a:schemeClr val="bg1"/>
          </a:solid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Security, Identity, and </a:t>
            </a:r>
            <a:br>
              <a:rPr lang="en-US" b="1" dirty="0">
                <a:solidFill>
                  <a:schemeClr val="tx1"/>
                </a:solidFill>
              </a:rPr>
            </a:br>
            <a:r>
              <a:rPr lang="en-US" b="1" dirty="0">
                <a:solidFill>
                  <a:schemeClr val="tx1"/>
                </a:solidFill>
              </a:rPr>
              <a:t>Compliance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AWS IAM</a:t>
            </a:r>
          </a:p>
          <a:p>
            <a:pPr marL="285750" indent="-285750">
              <a:buFont typeface="Arial" panose="020B0604020202020204" pitchFamily="34" charset="0"/>
              <a:buChar char="•"/>
            </a:pPr>
            <a:r>
              <a:rPr lang="en-US" dirty="0">
                <a:solidFill>
                  <a:schemeClr val="tx1"/>
                </a:solidFill>
              </a:rPr>
              <a:t>Amazon Cognito</a:t>
            </a:r>
          </a:p>
          <a:p>
            <a:pPr marL="285750" indent="-285750">
              <a:buFont typeface="Arial" panose="020B0604020202020204" pitchFamily="34" charset="0"/>
              <a:buChar char="•"/>
            </a:pPr>
            <a:r>
              <a:rPr lang="en-US" dirty="0">
                <a:solidFill>
                  <a:schemeClr val="tx1"/>
                </a:solidFill>
              </a:rPr>
              <a:t>AWS Shield</a:t>
            </a:r>
          </a:p>
          <a:p>
            <a:pPr marL="285750" indent="-285750">
              <a:buFont typeface="Arial" panose="020B0604020202020204" pitchFamily="34" charset="0"/>
              <a:buChar char="•"/>
            </a:pPr>
            <a:r>
              <a:rPr lang="en-US" dirty="0">
                <a:solidFill>
                  <a:schemeClr val="tx1"/>
                </a:solidFill>
              </a:rPr>
              <a:t>AWS Artifact</a:t>
            </a:r>
          </a:p>
          <a:p>
            <a:pPr marL="285750" indent="-285750">
              <a:buFont typeface="Arial" panose="020B0604020202020204" pitchFamily="34" charset="0"/>
              <a:buChar char="•"/>
            </a:pPr>
            <a:r>
              <a:rPr lang="en-US" dirty="0">
                <a:solidFill>
                  <a:schemeClr val="tx1"/>
                </a:solidFill>
              </a:rPr>
              <a:t>AWS KMS</a:t>
            </a:r>
          </a:p>
        </p:txBody>
      </p:sp>
      <p:sp>
        <p:nvSpPr>
          <p:cNvPr id="11" name="Rectangle 10">
            <a:extLst>
              <a:ext uri="{FF2B5EF4-FFF2-40B4-BE49-F238E27FC236}">
                <a16:creationId xmlns:a16="http://schemas.microsoft.com/office/drawing/2014/main" id="{E9858DC9-50D9-482F-B862-0F0E53804D74}"/>
              </a:ext>
            </a:extLst>
          </p:cNvPr>
          <p:cNvSpPr/>
          <p:nvPr/>
        </p:nvSpPr>
        <p:spPr>
          <a:xfrm>
            <a:off x="4279365" y="1262084"/>
            <a:ext cx="3657600" cy="1463040"/>
          </a:xfrm>
          <a:prstGeom prst="rect">
            <a:avLst/>
          </a:prstGeom>
          <a:solidFill>
            <a:schemeClr val="bg1"/>
          </a:solid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Storage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S3</a:t>
            </a:r>
          </a:p>
          <a:p>
            <a:pPr marL="285750" indent="-285750">
              <a:buFont typeface="Arial" panose="020B0604020202020204" pitchFamily="34" charset="0"/>
              <a:buChar char="•"/>
            </a:pPr>
            <a:r>
              <a:rPr lang="en-US" dirty="0">
                <a:solidFill>
                  <a:schemeClr val="tx1"/>
                </a:solidFill>
              </a:rPr>
              <a:t>Amazon S3 Glacier</a:t>
            </a:r>
          </a:p>
          <a:p>
            <a:pPr marL="285750" indent="-285750">
              <a:buFont typeface="Arial" panose="020B0604020202020204" pitchFamily="34" charset="0"/>
              <a:buChar char="•"/>
            </a:pPr>
            <a:r>
              <a:rPr lang="en-US" dirty="0">
                <a:solidFill>
                  <a:schemeClr val="tx1"/>
                </a:solidFill>
              </a:rPr>
              <a:t>Amazon EFS</a:t>
            </a:r>
          </a:p>
          <a:p>
            <a:pPr marL="285750" indent="-285750">
              <a:buFont typeface="Arial" panose="020B0604020202020204" pitchFamily="34" charset="0"/>
              <a:buChar char="•"/>
            </a:pPr>
            <a:r>
              <a:rPr lang="en-US" dirty="0">
                <a:solidFill>
                  <a:schemeClr val="tx1"/>
                </a:solidFill>
              </a:rPr>
              <a:t>Amazon EBS</a:t>
            </a:r>
          </a:p>
        </p:txBody>
      </p:sp>
      <p:sp>
        <p:nvSpPr>
          <p:cNvPr id="12" name="Rectangle 11">
            <a:extLst>
              <a:ext uri="{FF2B5EF4-FFF2-40B4-BE49-F238E27FC236}">
                <a16:creationId xmlns:a16="http://schemas.microsoft.com/office/drawing/2014/main" id="{D45D2EF2-ABDD-4EC4-BD07-31436240B915}"/>
              </a:ext>
            </a:extLst>
          </p:cNvPr>
          <p:cNvSpPr/>
          <p:nvPr/>
        </p:nvSpPr>
        <p:spPr>
          <a:xfrm>
            <a:off x="4279365" y="2913627"/>
            <a:ext cx="3657600" cy="1463040"/>
          </a:xfrm>
          <a:prstGeom prst="rect">
            <a:avLst/>
          </a:prstGeom>
          <a:solidFill>
            <a:schemeClr val="bg1"/>
          </a:solid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Database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RDS</a:t>
            </a:r>
          </a:p>
          <a:p>
            <a:pPr marL="285750" indent="-285750">
              <a:buFont typeface="Arial" panose="020B0604020202020204" pitchFamily="34" charset="0"/>
              <a:buChar char="•"/>
            </a:pPr>
            <a:r>
              <a:rPr lang="en-US" dirty="0">
                <a:solidFill>
                  <a:schemeClr val="tx1"/>
                </a:solidFill>
              </a:rPr>
              <a:t>Amazon DynamoDB</a:t>
            </a:r>
          </a:p>
          <a:p>
            <a:pPr marL="285750" indent="-285750">
              <a:buFont typeface="Arial" panose="020B0604020202020204" pitchFamily="34" charset="0"/>
              <a:buChar char="•"/>
            </a:pPr>
            <a:r>
              <a:rPr lang="en-US" dirty="0">
                <a:solidFill>
                  <a:schemeClr val="tx1"/>
                </a:solidFill>
              </a:rPr>
              <a:t>Amazon Redshift</a:t>
            </a:r>
          </a:p>
          <a:p>
            <a:pPr marL="285750" indent="-285750">
              <a:buFont typeface="Arial" panose="020B0604020202020204" pitchFamily="34" charset="0"/>
              <a:buChar char="•"/>
            </a:pPr>
            <a:r>
              <a:rPr lang="en-US" dirty="0">
                <a:solidFill>
                  <a:schemeClr val="tx1"/>
                </a:solidFill>
              </a:rPr>
              <a:t>Amazon Aurora</a:t>
            </a:r>
          </a:p>
        </p:txBody>
      </p:sp>
      <p:sp>
        <p:nvSpPr>
          <p:cNvPr id="7" name="Rectangle 6">
            <a:extLst>
              <a:ext uri="{FF2B5EF4-FFF2-40B4-BE49-F238E27FC236}">
                <a16:creationId xmlns:a16="http://schemas.microsoft.com/office/drawing/2014/main" id="{70CC8A2F-C48A-478E-9C82-850C3EE9C6C4}"/>
              </a:ext>
            </a:extLst>
          </p:cNvPr>
          <p:cNvSpPr/>
          <p:nvPr/>
        </p:nvSpPr>
        <p:spPr>
          <a:xfrm>
            <a:off x="4279365" y="4565169"/>
            <a:ext cx="3657600" cy="1737360"/>
          </a:xfrm>
          <a:prstGeom prst="rect">
            <a:avLst/>
          </a:prstGeom>
          <a:solidFill>
            <a:schemeClr val="bg1"/>
          </a:solid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Networking and Content </a:t>
            </a:r>
            <a:br>
              <a:rPr lang="en-US" b="1" dirty="0">
                <a:solidFill>
                  <a:schemeClr val="tx1"/>
                </a:solidFill>
              </a:rPr>
            </a:br>
            <a:r>
              <a:rPr lang="en-US" b="1" dirty="0">
                <a:solidFill>
                  <a:schemeClr val="tx1"/>
                </a:solidFill>
              </a:rPr>
              <a:t>Delivery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VPC</a:t>
            </a:r>
          </a:p>
          <a:p>
            <a:pPr marL="285750" indent="-285750">
              <a:buFont typeface="Arial" panose="020B0604020202020204" pitchFamily="34" charset="0"/>
              <a:buChar char="•"/>
            </a:pPr>
            <a:r>
              <a:rPr lang="en-US" dirty="0">
                <a:solidFill>
                  <a:schemeClr val="tx1"/>
                </a:solidFill>
              </a:rPr>
              <a:t>Amazon Route 53</a:t>
            </a:r>
          </a:p>
          <a:p>
            <a:pPr marL="285750" indent="-285750">
              <a:buFont typeface="Arial" panose="020B0604020202020204" pitchFamily="34" charset="0"/>
              <a:buChar char="•"/>
            </a:pPr>
            <a:r>
              <a:rPr lang="en-US" dirty="0">
                <a:solidFill>
                  <a:schemeClr val="tx1"/>
                </a:solidFill>
              </a:rPr>
              <a:t>Amazon CloudFront</a:t>
            </a:r>
          </a:p>
          <a:p>
            <a:pPr marL="285750" indent="-285750">
              <a:buFont typeface="Arial" panose="020B0604020202020204" pitchFamily="34" charset="0"/>
              <a:buChar char="•"/>
            </a:pPr>
            <a:r>
              <a:rPr lang="en-US" dirty="0">
                <a:solidFill>
                  <a:schemeClr val="tx1"/>
                </a:solidFill>
              </a:rPr>
              <a:t>Elastic Load Balancing</a:t>
            </a:r>
          </a:p>
        </p:txBody>
      </p:sp>
      <p:sp>
        <p:nvSpPr>
          <p:cNvPr id="14" name="Rectangle 13">
            <a:extLst>
              <a:ext uri="{FF2B5EF4-FFF2-40B4-BE49-F238E27FC236}">
                <a16:creationId xmlns:a16="http://schemas.microsoft.com/office/drawing/2014/main" id="{6F959FA9-4DD8-4188-B35D-CC395FC83F4B}"/>
              </a:ext>
            </a:extLst>
          </p:cNvPr>
          <p:cNvSpPr/>
          <p:nvPr/>
        </p:nvSpPr>
        <p:spPr>
          <a:xfrm>
            <a:off x="8345223" y="1262084"/>
            <a:ext cx="3657600" cy="3108960"/>
          </a:xfrm>
          <a:prstGeom prst="rect">
            <a:avLst/>
          </a:prstGeom>
          <a:solidFill>
            <a:schemeClr val="bg1"/>
          </a:solid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Management and </a:t>
            </a:r>
            <a:br>
              <a:rPr lang="en-US" b="1" dirty="0">
                <a:solidFill>
                  <a:schemeClr val="tx1"/>
                </a:solidFill>
              </a:rPr>
            </a:br>
            <a:r>
              <a:rPr lang="en-US" b="1" dirty="0">
                <a:solidFill>
                  <a:schemeClr val="tx1"/>
                </a:solidFill>
              </a:rPr>
              <a:t>Governance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AWS Trusted Advisor</a:t>
            </a:r>
          </a:p>
          <a:p>
            <a:pPr marL="285750" indent="-285750">
              <a:buFont typeface="Arial" panose="020B0604020202020204" pitchFamily="34" charset="0"/>
              <a:buChar char="•"/>
            </a:pPr>
            <a:r>
              <a:rPr lang="en-US" dirty="0">
                <a:solidFill>
                  <a:schemeClr val="tx1"/>
                </a:solidFill>
              </a:rPr>
              <a:t>AWS CloudWatch</a:t>
            </a:r>
          </a:p>
          <a:p>
            <a:pPr marL="285750" indent="-285750">
              <a:buFont typeface="Arial" panose="020B0604020202020204" pitchFamily="34" charset="0"/>
              <a:buChar char="•"/>
            </a:pPr>
            <a:r>
              <a:rPr lang="en-US" dirty="0">
                <a:solidFill>
                  <a:schemeClr val="tx1"/>
                </a:solidFill>
              </a:rPr>
              <a:t>AWS CloudTrail</a:t>
            </a:r>
          </a:p>
          <a:p>
            <a:pPr marL="285750" indent="-285750">
              <a:buFont typeface="Arial" panose="020B0604020202020204" pitchFamily="34" charset="0"/>
              <a:buChar char="•"/>
            </a:pPr>
            <a:r>
              <a:rPr lang="en-US" dirty="0">
                <a:solidFill>
                  <a:schemeClr val="tx1"/>
                </a:solidFill>
              </a:rPr>
              <a:t>AWS Well-Architected Tool</a:t>
            </a:r>
          </a:p>
          <a:p>
            <a:pPr marL="285750" indent="-285750">
              <a:buFont typeface="Arial" panose="020B0604020202020204" pitchFamily="34" charset="0"/>
              <a:buChar char="•"/>
            </a:pPr>
            <a:r>
              <a:rPr lang="en-US" dirty="0">
                <a:solidFill>
                  <a:schemeClr val="tx1"/>
                </a:solidFill>
              </a:rPr>
              <a:t>AWS Auto Scaling</a:t>
            </a:r>
          </a:p>
          <a:p>
            <a:pPr marL="285750" indent="-285750">
              <a:buFont typeface="Arial" panose="020B0604020202020204" pitchFamily="34" charset="0"/>
              <a:buChar char="•"/>
            </a:pPr>
            <a:r>
              <a:rPr lang="en-US" dirty="0">
                <a:solidFill>
                  <a:schemeClr val="tx1"/>
                </a:solidFill>
              </a:rPr>
              <a:t>AWS Command Line Interface</a:t>
            </a:r>
          </a:p>
          <a:p>
            <a:pPr marL="285750" indent="-285750">
              <a:buFont typeface="Arial" panose="020B0604020202020204" pitchFamily="34" charset="0"/>
              <a:buChar char="•"/>
            </a:pPr>
            <a:r>
              <a:rPr lang="en-US" dirty="0">
                <a:solidFill>
                  <a:schemeClr val="tx1"/>
                </a:solidFill>
              </a:rPr>
              <a:t>AWS Config</a:t>
            </a:r>
          </a:p>
          <a:p>
            <a:pPr marL="285750" indent="-285750">
              <a:buFont typeface="Arial" panose="020B0604020202020204" pitchFamily="34" charset="0"/>
              <a:buChar char="•"/>
            </a:pPr>
            <a:r>
              <a:rPr lang="en-US" dirty="0">
                <a:solidFill>
                  <a:schemeClr val="tx1"/>
                </a:solidFill>
              </a:rPr>
              <a:t>AWS Management Console</a:t>
            </a:r>
          </a:p>
          <a:p>
            <a:pPr marL="285750" indent="-285750">
              <a:buFont typeface="Arial" panose="020B0604020202020204" pitchFamily="34" charset="0"/>
              <a:buChar char="•"/>
            </a:pPr>
            <a:r>
              <a:rPr lang="en-US" dirty="0">
                <a:solidFill>
                  <a:schemeClr val="tx1"/>
                </a:solidFill>
              </a:rPr>
              <a:t>AWS Organizations</a:t>
            </a:r>
          </a:p>
        </p:txBody>
      </p:sp>
      <p:sp>
        <p:nvSpPr>
          <p:cNvPr id="15" name="Rectangle 14">
            <a:extLst>
              <a:ext uri="{FF2B5EF4-FFF2-40B4-BE49-F238E27FC236}">
                <a16:creationId xmlns:a16="http://schemas.microsoft.com/office/drawing/2014/main" id="{588D2523-9C34-441C-B5FD-3263442A439F}"/>
              </a:ext>
            </a:extLst>
          </p:cNvPr>
          <p:cNvSpPr/>
          <p:nvPr/>
        </p:nvSpPr>
        <p:spPr>
          <a:xfrm>
            <a:off x="8345223" y="4565169"/>
            <a:ext cx="3657600" cy="1737360"/>
          </a:xfrm>
          <a:prstGeom prst="rect">
            <a:avLst/>
          </a:prstGeom>
          <a:solidFill>
            <a:schemeClr val="bg1"/>
          </a:solid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AWS Cost Management </a:t>
            </a:r>
            <a:br>
              <a:rPr lang="en-US" b="1" dirty="0">
                <a:solidFill>
                  <a:schemeClr val="tx1"/>
                </a:solidFill>
              </a:rPr>
            </a:br>
            <a:r>
              <a:rPr lang="en-US" b="1" dirty="0">
                <a:solidFill>
                  <a:schemeClr val="tx1"/>
                </a:solidFill>
              </a:rPr>
              <a:t>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AWS Cost &amp; Usage </a:t>
            </a:r>
            <a:br>
              <a:rPr lang="en-US" dirty="0">
                <a:solidFill>
                  <a:schemeClr val="tx1"/>
                </a:solidFill>
              </a:rPr>
            </a:br>
            <a:r>
              <a:rPr lang="en-US" dirty="0">
                <a:solidFill>
                  <a:schemeClr val="tx1"/>
                </a:solidFill>
              </a:rPr>
              <a:t>Report</a:t>
            </a:r>
          </a:p>
          <a:p>
            <a:pPr marL="285750" indent="-285750">
              <a:buFont typeface="Arial" panose="020B0604020202020204" pitchFamily="34" charset="0"/>
              <a:buChar char="•"/>
            </a:pPr>
            <a:r>
              <a:rPr lang="en-US" dirty="0">
                <a:solidFill>
                  <a:schemeClr val="tx1"/>
                </a:solidFill>
              </a:rPr>
              <a:t>AWS Budgets</a:t>
            </a:r>
          </a:p>
          <a:p>
            <a:pPr marL="285750" indent="-285750">
              <a:buFont typeface="Arial" panose="020B0604020202020204" pitchFamily="34" charset="0"/>
              <a:buChar char="•"/>
            </a:pPr>
            <a:r>
              <a:rPr lang="en-US" dirty="0">
                <a:solidFill>
                  <a:schemeClr val="tx1"/>
                </a:solidFill>
              </a:rPr>
              <a:t>AWS Cost Explorer</a:t>
            </a:r>
          </a:p>
        </p:txBody>
      </p:sp>
      <p:pic>
        <p:nvPicPr>
          <p:cNvPr id="16" name="Graphic 15">
            <a:extLst>
              <a:ext uri="{FF2B5EF4-FFF2-40B4-BE49-F238E27FC236}">
                <a16:creationId xmlns:a16="http://schemas.microsoft.com/office/drawing/2014/main" id="{7B5B0F29-CB99-4CAD-86D8-E3F0E53D349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0323" y="4565169"/>
            <a:ext cx="952500" cy="952500"/>
          </a:xfrm>
          <a:prstGeom prst="rect">
            <a:avLst/>
          </a:prstGeom>
        </p:spPr>
      </p:pic>
      <p:pic>
        <p:nvPicPr>
          <p:cNvPr id="17" name="Graphic 16">
            <a:extLst>
              <a:ext uri="{FF2B5EF4-FFF2-40B4-BE49-F238E27FC236}">
                <a16:creationId xmlns:a16="http://schemas.microsoft.com/office/drawing/2014/main" id="{86231876-1F15-45AA-A0D8-DBB4645B9B5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50323" y="1262084"/>
            <a:ext cx="952500" cy="952500"/>
          </a:xfrm>
          <a:prstGeom prst="rect">
            <a:avLst/>
          </a:prstGeom>
        </p:spPr>
      </p:pic>
      <p:pic>
        <p:nvPicPr>
          <p:cNvPr id="18" name="Graphic 17">
            <a:extLst>
              <a:ext uri="{FF2B5EF4-FFF2-40B4-BE49-F238E27FC236}">
                <a16:creationId xmlns:a16="http://schemas.microsoft.com/office/drawing/2014/main" id="{69DD8796-36E6-4C9E-90E8-926F4A140B1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18607" y="1262084"/>
            <a:ext cx="952500" cy="952500"/>
          </a:xfrm>
          <a:prstGeom prst="rect">
            <a:avLst/>
          </a:prstGeom>
        </p:spPr>
      </p:pic>
      <p:pic>
        <p:nvPicPr>
          <p:cNvPr id="19" name="Graphic 18">
            <a:extLst>
              <a:ext uri="{FF2B5EF4-FFF2-40B4-BE49-F238E27FC236}">
                <a16:creationId xmlns:a16="http://schemas.microsoft.com/office/drawing/2014/main" id="{962CDCC8-7439-4768-A5F1-28E915A9E87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465" y="4565169"/>
            <a:ext cx="952500" cy="952500"/>
          </a:xfrm>
          <a:prstGeom prst="rect">
            <a:avLst/>
          </a:prstGeom>
        </p:spPr>
      </p:pic>
      <p:pic>
        <p:nvPicPr>
          <p:cNvPr id="20" name="Graphic 19">
            <a:extLst>
              <a:ext uri="{FF2B5EF4-FFF2-40B4-BE49-F238E27FC236}">
                <a16:creationId xmlns:a16="http://schemas.microsoft.com/office/drawing/2014/main" id="{F16B8D4E-9D89-478C-A02B-0ECEA9EC365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63480" y="1262084"/>
            <a:ext cx="952500" cy="952500"/>
          </a:xfrm>
          <a:prstGeom prst="rect">
            <a:avLst/>
          </a:prstGeom>
        </p:spPr>
      </p:pic>
      <p:pic>
        <p:nvPicPr>
          <p:cNvPr id="21" name="Graphic 20">
            <a:extLst>
              <a:ext uri="{FF2B5EF4-FFF2-40B4-BE49-F238E27FC236}">
                <a16:creationId xmlns:a16="http://schemas.microsoft.com/office/drawing/2014/main" id="{B91CAA38-3E3D-4B60-B64B-AE46FCFE2C6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984465" y="2913627"/>
            <a:ext cx="952500" cy="952500"/>
          </a:xfrm>
          <a:prstGeom prst="rect">
            <a:avLst/>
          </a:prstGeom>
        </p:spPr>
      </p:pic>
      <p:pic>
        <p:nvPicPr>
          <p:cNvPr id="22" name="Graphic 21">
            <a:extLst>
              <a:ext uri="{FF2B5EF4-FFF2-40B4-BE49-F238E27FC236}">
                <a16:creationId xmlns:a16="http://schemas.microsoft.com/office/drawing/2014/main" id="{75E8E0D8-C945-420A-8B0C-B5D29E86971F}"/>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18607" y="4290849"/>
            <a:ext cx="952500" cy="952500"/>
          </a:xfrm>
          <a:prstGeom prst="rect">
            <a:avLst/>
          </a:prstGeom>
        </p:spPr>
      </p:pic>
    </p:spTree>
    <p:custDataLst>
      <p:tags r:id="rId1"/>
    </p:custDataLst>
    <p:extLst>
      <p:ext uri="{BB962C8B-B14F-4D97-AF65-F5344CB8AC3E}">
        <p14:creationId xmlns:p14="http://schemas.microsoft.com/office/powerpoint/2010/main" val="201332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E7D460C-05A5-FDA6-5CF3-ABF94A747504}"/>
              </a:ext>
            </a:extLst>
          </p:cNvPr>
          <p:cNvSpPr>
            <a:spLocks noGrp="1"/>
          </p:cNvSpPr>
          <p:nvPr>
            <p:ph type="sldNum" sz="quarter" idx="20"/>
          </p:nvPr>
        </p:nvSpPr>
        <p:spPr/>
        <p:txBody>
          <a:bodyPr/>
          <a:lstStyle/>
          <a:p>
            <a:fld id="{930176A1-BCF0-4712-97A6-6B495F55390B}" type="slidenum">
              <a:rPr lang="en-US" smtClean="0"/>
              <a:pPr/>
              <a:t>29</a:t>
            </a:fld>
            <a:endParaRPr lang="en-US" dirty="0"/>
          </a:p>
        </p:txBody>
      </p:sp>
      <p:sp>
        <p:nvSpPr>
          <p:cNvPr id="12" name="Title 11"/>
          <p:cNvSpPr>
            <a:spLocks noGrp="1"/>
          </p:cNvSpPr>
          <p:nvPr>
            <p:ph type="title"/>
          </p:nvPr>
        </p:nvSpPr>
        <p:spPr/>
        <p:txBody>
          <a:bodyPr>
            <a:noAutofit/>
          </a:bodyPr>
          <a:lstStyle/>
          <a:p>
            <a:r>
              <a:rPr lang="en-US" dirty="0"/>
              <a:t>Three ways to interact with AWS</a:t>
            </a:r>
          </a:p>
        </p:txBody>
      </p:sp>
      <p:pic>
        <p:nvPicPr>
          <p:cNvPr id="4" name="Picture 3" descr="The AWS Management Console is a graphical interfa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646" y="1133180"/>
            <a:ext cx="1950791" cy="1950791"/>
          </a:xfrm>
          <a:prstGeom prst="rect">
            <a:avLst/>
          </a:prstGeom>
          <a:ln>
            <a:noFill/>
          </a:ln>
          <a:effectLst/>
        </p:spPr>
      </p:pic>
      <p:sp>
        <p:nvSpPr>
          <p:cNvPr id="5" name="TextBox 4"/>
          <p:cNvSpPr txBox="1"/>
          <p:nvPr/>
        </p:nvSpPr>
        <p:spPr>
          <a:xfrm>
            <a:off x="2841143" y="1458719"/>
            <a:ext cx="4554637" cy="430887"/>
          </a:xfrm>
          <a:prstGeom prst="rect">
            <a:avLst/>
          </a:prstGeom>
          <a:noFill/>
        </p:spPr>
        <p:txBody>
          <a:bodyPr wrap="square" lIns="0" tIns="0" rIns="0" bIns="0" rtlCol="0">
            <a:spAutoFit/>
          </a:bodyPr>
          <a:lstStyle/>
          <a:p>
            <a:pPr defTabSz="1219170">
              <a:defRPr/>
            </a:pPr>
            <a:r>
              <a:rPr lang="en-US" sz="2800" b="1" kern="0" dirty="0">
                <a:latin typeface="Amazon Ember" panose="020B0603020204020204" pitchFamily="34" charset="0"/>
                <a:ea typeface="Amazon Ember" panose="020B0603020204020204" pitchFamily="34" charset="0"/>
                <a:cs typeface="Amazon Ember" panose="020B0603020204020204" pitchFamily="34" charset="0"/>
              </a:rPr>
              <a:t>AWS Management Console</a:t>
            </a:r>
          </a:p>
        </p:txBody>
      </p:sp>
      <p:sp>
        <p:nvSpPr>
          <p:cNvPr id="6" name="TextBox 5"/>
          <p:cNvSpPr txBox="1"/>
          <p:nvPr/>
        </p:nvSpPr>
        <p:spPr>
          <a:xfrm>
            <a:off x="2830112" y="2010469"/>
            <a:ext cx="8421637" cy="338554"/>
          </a:xfrm>
          <a:prstGeom prst="rect">
            <a:avLst/>
          </a:prstGeom>
          <a:noFill/>
        </p:spPr>
        <p:txBody>
          <a:bodyPr wrap="square" lIns="0" tIns="0" rIns="0" bIns="0" rtlCol="0">
            <a:spAutoFit/>
          </a:bodyPr>
          <a:lstStyle/>
          <a:p>
            <a:pPr defTabSz="1219170">
              <a:defRPr/>
            </a:pPr>
            <a:r>
              <a:rPr lang="en-US" sz="2200" kern="0" dirty="0">
                <a:latin typeface="Amazon Ember" panose="020B0603020204020204" pitchFamily="34" charset="0"/>
                <a:ea typeface="Amazon Ember" panose="020B0603020204020204" pitchFamily="34" charset="0"/>
                <a:cs typeface="Amazon Ember" panose="020B0603020204020204" pitchFamily="34" charset="0"/>
              </a:rPr>
              <a:t>Easy-to-use graphical interface</a:t>
            </a:r>
          </a:p>
        </p:txBody>
      </p:sp>
      <p:pic>
        <p:nvPicPr>
          <p:cNvPr id="2050" name="Picture 2" descr="The command line provides direct access to servic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47" y="3234638"/>
            <a:ext cx="1871528" cy="1203301"/>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830111" y="3185274"/>
            <a:ext cx="5988068" cy="430887"/>
          </a:xfrm>
          <a:prstGeom prst="rect">
            <a:avLst/>
          </a:prstGeom>
          <a:noFill/>
        </p:spPr>
        <p:txBody>
          <a:bodyPr wrap="square" lIns="0" tIns="0" rIns="0" bIns="0" rtlCol="0">
            <a:spAutoFit/>
          </a:bodyPr>
          <a:lstStyle>
            <a:defPPr>
              <a:defRPr lang="en-US"/>
            </a:defPPr>
            <a:lvl1pPr defTabSz="1219170">
              <a:defRPr sz="2800" b="1" ker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Command Line Interface (AWS CLI)</a:t>
            </a:r>
          </a:p>
        </p:txBody>
      </p:sp>
      <p:sp>
        <p:nvSpPr>
          <p:cNvPr id="8" name="TextBox 7"/>
          <p:cNvSpPr txBox="1"/>
          <p:nvPr/>
        </p:nvSpPr>
        <p:spPr>
          <a:xfrm>
            <a:off x="2853653" y="3712032"/>
            <a:ext cx="8195348" cy="338554"/>
          </a:xfrm>
          <a:prstGeom prst="rect">
            <a:avLst/>
          </a:prstGeom>
          <a:noFill/>
        </p:spPr>
        <p:txBody>
          <a:bodyPr wrap="square" lIns="0" tIns="0" rIns="0" bIns="0" rtlCol="0">
            <a:spAutoFit/>
          </a:bodyPr>
          <a:lstStyle/>
          <a:p>
            <a:pPr defTabSz="1219170">
              <a:defRPr/>
            </a:pPr>
            <a:r>
              <a:rPr lang="en-US" sz="2200" kern="0" dirty="0">
                <a:latin typeface="Amazon Ember" panose="020B0603020204020204" pitchFamily="34" charset="0"/>
                <a:ea typeface="Amazon Ember" panose="020B0603020204020204" pitchFamily="34" charset="0"/>
                <a:cs typeface="Amazon Ember" panose="020B0603020204020204" pitchFamily="34" charset="0"/>
              </a:rPr>
              <a:t>Access to services by discrete commands or scripts</a:t>
            </a:r>
          </a:p>
        </p:txBody>
      </p:sp>
      <p:pic>
        <p:nvPicPr>
          <p:cNvPr id="2052" name="Picture 4" descr="SDKs allow you to access services using cod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046" y="4893090"/>
            <a:ext cx="1871529" cy="1299863"/>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852174" y="4854383"/>
            <a:ext cx="6498681" cy="430887"/>
          </a:xfrm>
          <a:prstGeom prst="rect">
            <a:avLst/>
          </a:prstGeom>
          <a:noFill/>
        </p:spPr>
        <p:txBody>
          <a:bodyPr wrap="square" lIns="0" tIns="0" rIns="0" bIns="0" rtlCol="0">
            <a:spAutoFit/>
          </a:bodyPr>
          <a:lstStyle>
            <a:defPPr>
              <a:defRPr lang="en-US"/>
            </a:defPPr>
            <a:lvl1pPr defTabSz="1219170">
              <a:defRPr sz="2800" b="1" ker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Software Development Kits (SDKs)</a:t>
            </a:r>
          </a:p>
        </p:txBody>
      </p:sp>
      <p:sp>
        <p:nvSpPr>
          <p:cNvPr id="10" name="TextBox 9"/>
          <p:cNvSpPr txBox="1"/>
          <p:nvPr/>
        </p:nvSpPr>
        <p:spPr>
          <a:xfrm>
            <a:off x="2841144" y="5380206"/>
            <a:ext cx="8421637" cy="677108"/>
          </a:xfrm>
          <a:prstGeom prst="rect">
            <a:avLst/>
          </a:prstGeom>
          <a:noFill/>
        </p:spPr>
        <p:txBody>
          <a:bodyPr wrap="square" lIns="0" tIns="0" rIns="0" bIns="0" rtlCol="0">
            <a:spAutoFit/>
          </a:bodyPr>
          <a:lstStyle/>
          <a:p>
            <a:pPr defTabSz="1219170">
              <a:defRPr/>
            </a:pPr>
            <a:r>
              <a:rPr lang="en-US" sz="2200" kern="0" dirty="0">
                <a:latin typeface="Amazon Ember" panose="020B0603020204020204" pitchFamily="34" charset="0"/>
                <a:ea typeface="Amazon Ember" panose="020B0603020204020204" pitchFamily="34" charset="0"/>
                <a:cs typeface="Amazon Ember" panose="020B0603020204020204" pitchFamily="34" charset="0"/>
              </a:rPr>
              <a:t>Access services directly from your code (such as Java, Python, and others)</a:t>
            </a:r>
          </a:p>
        </p:txBody>
      </p:sp>
    </p:spTree>
    <p:custDataLst>
      <p:tags r:id="rId1"/>
    </p:custDataLst>
    <p:extLst>
      <p:ext uri="{BB962C8B-B14F-4D97-AF65-F5344CB8AC3E}">
        <p14:creationId xmlns:p14="http://schemas.microsoft.com/office/powerpoint/2010/main" val="2151019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a:t>
            </a:fld>
            <a:endParaRPr lang="en-US" dirty="0"/>
          </a:p>
        </p:txBody>
      </p:sp>
      <p:sp>
        <p:nvSpPr>
          <p:cNvPr id="2" name="Title 1"/>
          <p:cNvSpPr>
            <a:spLocks noGrp="1"/>
          </p:cNvSpPr>
          <p:nvPr>
            <p:ph type="title"/>
          </p:nvPr>
        </p:nvSpPr>
        <p:spPr/>
        <p:txBody>
          <a:bodyPr/>
          <a:lstStyle/>
          <a:p>
            <a:r>
              <a:rPr lang="en-US" dirty="0"/>
              <a:t>Module objectives</a:t>
            </a:r>
          </a:p>
        </p:txBody>
      </p:sp>
      <p:sp>
        <p:nvSpPr>
          <p:cNvPr id="3" name="Content Placeholder 2"/>
          <p:cNvSpPr>
            <a:spLocks noGrp="1"/>
          </p:cNvSpPr>
          <p:nvPr>
            <p:ph sz="quarter" idx="21"/>
          </p:nvPr>
        </p:nvSpPr>
        <p:spPr/>
        <p:txBody>
          <a:bodyPr/>
          <a:lstStyle/>
          <a:p>
            <a:pPr marL="0" indent="0">
              <a:buNone/>
            </a:pPr>
            <a:r>
              <a:rPr lang="en-US" dirty="0"/>
              <a:t>After completing this module, you should be able to:</a:t>
            </a:r>
          </a:p>
          <a:p>
            <a:r>
              <a:rPr lang="en-US" dirty="0"/>
              <a:t>Define different types of cloud computing models</a:t>
            </a:r>
          </a:p>
          <a:p>
            <a:r>
              <a:rPr lang="en-US" dirty="0"/>
              <a:t>Describe six advantages of cloud computing</a:t>
            </a:r>
          </a:p>
          <a:p>
            <a:r>
              <a:rPr lang="en-US" dirty="0"/>
              <a:t>Recognize the main AWS service categories and core services</a:t>
            </a:r>
          </a:p>
          <a:p>
            <a:r>
              <a:rPr lang="en-US" dirty="0"/>
              <a:t>Review the AWS Cloud Adoption Framework (AWS CAF)</a:t>
            </a:r>
          </a:p>
          <a:p>
            <a:endParaRPr lang="en-US" dirty="0"/>
          </a:p>
        </p:txBody>
      </p:sp>
    </p:spTree>
    <p:custDataLst>
      <p:tags r:id="rId1"/>
    </p:custDataLst>
    <p:extLst>
      <p:ext uri="{BB962C8B-B14F-4D97-AF65-F5344CB8AC3E}">
        <p14:creationId xmlns:p14="http://schemas.microsoft.com/office/powerpoint/2010/main" val="3330683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30</a:t>
            </a:fld>
            <a:endParaRPr lang="en-US" dirty="0"/>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dirty="0"/>
              <a:t>Section 3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400" dirty="0"/>
              <a:t>AWS is a secure cloud platform that offers a broad set of global cloud-based products called services that are designed to work together.</a:t>
            </a:r>
          </a:p>
          <a:p>
            <a:r>
              <a:rPr lang="en-US" sz="2400" dirty="0"/>
              <a:t>There are many categories of AWS services, and each category has many services to choose from.</a:t>
            </a:r>
          </a:p>
          <a:p>
            <a:r>
              <a:rPr lang="en-US" sz="2400" dirty="0"/>
              <a:t>Choose a service based on your business goals and technology requirements.</a:t>
            </a:r>
          </a:p>
          <a:p>
            <a:r>
              <a:rPr lang="en-US" sz="2400" dirty="0"/>
              <a:t>There are three ways to interact with AWS services.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2467506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BED13-8D2C-4766-9155-69F93F23130E}"/>
              </a:ext>
            </a:extLst>
          </p:cNvPr>
          <p:cNvSpPr>
            <a:spLocks noGrp="1"/>
          </p:cNvSpPr>
          <p:nvPr>
            <p:ph type="title"/>
          </p:nvPr>
        </p:nvSpPr>
        <p:spPr/>
        <p:txBody>
          <a:bodyPr/>
          <a:lstStyle/>
          <a:p>
            <a:r>
              <a:rPr lang="en-US" sz="4000" dirty="0"/>
              <a:t>Section 4: Moving to the AWS Cloud – The AWS Cloud Adoption Framework (AWS CAF)</a:t>
            </a:r>
          </a:p>
        </p:txBody>
      </p:sp>
      <p:sp>
        <p:nvSpPr>
          <p:cNvPr id="3" name="Text Placeholder 2">
            <a:extLst>
              <a:ext uri="{FF2B5EF4-FFF2-40B4-BE49-F238E27FC236}">
                <a16:creationId xmlns:a16="http://schemas.microsoft.com/office/drawing/2014/main" id="{45CE37FC-7A8B-44D9-81E2-261BB07D0FE4}"/>
              </a:ext>
            </a:extLst>
          </p:cNvPr>
          <p:cNvSpPr>
            <a:spLocks noGrp="1"/>
          </p:cNvSpPr>
          <p:nvPr>
            <p:ph type="subTitle" idx="1"/>
          </p:nvPr>
        </p:nvSpPr>
        <p:spPr/>
        <p:txBody>
          <a:bodyPr/>
          <a:lstStyle/>
          <a:p>
            <a:r>
              <a:rPr lang="en-US" dirty="0"/>
              <a:t>Module 1: Cloud Concepts Overview</a:t>
            </a:r>
          </a:p>
        </p:txBody>
      </p:sp>
    </p:spTree>
    <p:custDataLst>
      <p:tags r:id="rId1"/>
    </p:custDataLst>
    <p:extLst>
      <p:ext uri="{BB962C8B-B14F-4D97-AF65-F5344CB8AC3E}">
        <p14:creationId xmlns:p14="http://schemas.microsoft.com/office/powerpoint/2010/main" val="1497814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32</a:t>
            </a:fld>
            <a:endParaRPr lang="en-US" dirty="0"/>
          </a:p>
        </p:txBody>
      </p:sp>
      <p:sp>
        <p:nvSpPr>
          <p:cNvPr id="2" name="Title 1"/>
          <p:cNvSpPr>
            <a:spLocks noGrp="1"/>
          </p:cNvSpPr>
          <p:nvPr>
            <p:ph type="title"/>
          </p:nvPr>
        </p:nvSpPr>
        <p:spPr/>
        <p:txBody>
          <a:bodyPr>
            <a:normAutofit/>
          </a:bodyPr>
          <a:lstStyle/>
          <a:p>
            <a:r>
              <a:rPr lang="en-US" dirty="0"/>
              <a:t>AWS Cloud Adoption Framework (AWS CAF)</a:t>
            </a:r>
          </a:p>
        </p:txBody>
      </p:sp>
      <p:sp>
        <p:nvSpPr>
          <p:cNvPr id="8" name="Content Placeholder 7">
            <a:extLst>
              <a:ext uri="{FF2B5EF4-FFF2-40B4-BE49-F238E27FC236}">
                <a16:creationId xmlns:a16="http://schemas.microsoft.com/office/drawing/2014/main" id="{05FEFD46-9772-45CB-877B-47378D20F30B}"/>
              </a:ext>
            </a:extLst>
          </p:cNvPr>
          <p:cNvSpPr>
            <a:spLocks noGrp="1"/>
          </p:cNvSpPr>
          <p:nvPr>
            <p:ph sz="quarter" idx="21"/>
          </p:nvPr>
        </p:nvSpPr>
        <p:spPr>
          <a:xfrm>
            <a:off x="6343650" y="1143000"/>
            <a:ext cx="5610000" cy="5291750"/>
          </a:xfrm>
        </p:spPr>
        <p:txBody>
          <a:bodyPr>
            <a:normAutofit lnSpcReduction="10000"/>
          </a:bodyPr>
          <a:lstStyle/>
          <a:p>
            <a:pPr>
              <a:buClr>
                <a:schemeClr val="tx1"/>
              </a:buClr>
            </a:pPr>
            <a:r>
              <a:rPr lang="en-US" b="1" dirty="0">
                <a:solidFill>
                  <a:srgbClr val="504BAB"/>
                </a:solidFill>
              </a:rPr>
              <a:t>AWS CAF provides guidance and best practices to help organizations </a:t>
            </a:r>
            <a:r>
              <a:rPr lang="en-US" dirty="0"/>
              <a:t>build a comprehensive approach to cloud computing across the organization and throughout the IT lifecycle to </a:t>
            </a:r>
            <a:r>
              <a:rPr lang="en-US" b="1" dirty="0">
                <a:solidFill>
                  <a:srgbClr val="504BAB"/>
                </a:solidFill>
              </a:rPr>
              <a:t>accelerate successful cloud adoption</a:t>
            </a:r>
            <a:r>
              <a:rPr lang="en-US" dirty="0"/>
              <a:t>.</a:t>
            </a:r>
            <a:endParaRPr lang="en-US" b="1" dirty="0">
              <a:solidFill>
                <a:schemeClr val="accent6"/>
              </a:solidFill>
            </a:endParaRPr>
          </a:p>
          <a:p>
            <a:pPr>
              <a:buClr>
                <a:schemeClr val="tx1"/>
              </a:buClr>
            </a:pPr>
            <a:r>
              <a:rPr lang="en-US" dirty="0"/>
              <a:t>AWS CAF is organized into </a:t>
            </a:r>
            <a:r>
              <a:rPr lang="en-US" b="1" dirty="0">
                <a:solidFill>
                  <a:srgbClr val="504BAB"/>
                </a:solidFill>
              </a:rPr>
              <a:t>six </a:t>
            </a:r>
            <a:r>
              <a:rPr lang="en-US" b="1" i="1" dirty="0">
                <a:solidFill>
                  <a:srgbClr val="504BAB"/>
                </a:solidFill>
              </a:rPr>
              <a:t>perspectives</a:t>
            </a:r>
            <a:r>
              <a:rPr lang="en-US" dirty="0"/>
              <a:t>.</a:t>
            </a:r>
            <a:endParaRPr lang="en-US" b="1" i="1" dirty="0">
              <a:solidFill>
                <a:schemeClr val="accent6"/>
              </a:solidFill>
            </a:endParaRPr>
          </a:p>
          <a:p>
            <a:pPr>
              <a:buClr>
                <a:schemeClr val="tx1"/>
              </a:buClr>
            </a:pPr>
            <a:r>
              <a:rPr lang="en-US" dirty="0"/>
              <a:t>Perspectives consist of sets of </a:t>
            </a:r>
            <a:r>
              <a:rPr lang="en-US" b="1" i="1" dirty="0">
                <a:solidFill>
                  <a:srgbClr val="504BAB"/>
                </a:solidFill>
              </a:rPr>
              <a:t>capabilities</a:t>
            </a:r>
            <a:r>
              <a:rPr lang="en-US" dirty="0"/>
              <a:t>.</a:t>
            </a:r>
          </a:p>
        </p:txBody>
      </p:sp>
      <p:pic>
        <p:nvPicPr>
          <p:cNvPr id="9" name="Picture 8" descr="AWS CAF perspectives include business, people, governance, platform, security, and operations.">
            <a:extLst>
              <a:ext uri="{FF2B5EF4-FFF2-40B4-BE49-F238E27FC236}">
                <a16:creationId xmlns:a16="http://schemas.microsoft.com/office/drawing/2014/main" id="{4094E6EC-892C-4F81-821B-9D3E33A843DE}"/>
              </a:ext>
            </a:extLst>
          </p:cNvPr>
          <p:cNvPicPr>
            <a:picLocks noChangeAspect="1"/>
          </p:cNvPicPr>
          <p:nvPr/>
        </p:nvPicPr>
        <p:blipFill>
          <a:blip r:embed="rId4"/>
          <a:stretch>
            <a:fillRect/>
          </a:stretch>
        </p:blipFill>
        <p:spPr>
          <a:xfrm>
            <a:off x="315106" y="1524228"/>
            <a:ext cx="5780894" cy="2611924"/>
          </a:xfrm>
          <a:prstGeom prst="rect">
            <a:avLst/>
          </a:prstGeom>
        </p:spPr>
      </p:pic>
      <p:sp>
        <p:nvSpPr>
          <p:cNvPr id="10" name="TextBox 9">
            <a:extLst>
              <a:ext uri="{FF2B5EF4-FFF2-40B4-BE49-F238E27FC236}">
                <a16:creationId xmlns:a16="http://schemas.microsoft.com/office/drawing/2014/main" id="{02919256-8B24-4E86-8A9D-2C5BEE6666EF}"/>
              </a:ext>
            </a:extLst>
          </p:cNvPr>
          <p:cNvSpPr txBox="1"/>
          <p:nvPr/>
        </p:nvSpPr>
        <p:spPr>
          <a:xfrm>
            <a:off x="1845639" y="4217567"/>
            <a:ext cx="2743059" cy="400110"/>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AWS CAF perspectives</a:t>
            </a:r>
          </a:p>
        </p:txBody>
      </p:sp>
    </p:spTree>
    <p:custDataLst>
      <p:tags r:id="rId1"/>
    </p:custDataLst>
    <p:extLst>
      <p:ext uri="{BB962C8B-B14F-4D97-AF65-F5344CB8AC3E}">
        <p14:creationId xmlns:p14="http://schemas.microsoft.com/office/powerpoint/2010/main" val="803035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33</a:t>
            </a:fld>
            <a:endParaRPr lang="en-US" dirty="0"/>
          </a:p>
        </p:txBody>
      </p:sp>
      <p:sp>
        <p:nvSpPr>
          <p:cNvPr id="2" name="Title 1"/>
          <p:cNvSpPr>
            <a:spLocks noGrp="1"/>
          </p:cNvSpPr>
          <p:nvPr>
            <p:ph type="title"/>
          </p:nvPr>
        </p:nvSpPr>
        <p:spPr/>
        <p:txBody>
          <a:bodyPr/>
          <a:lstStyle/>
          <a:p>
            <a:r>
              <a:rPr lang="en-US" dirty="0"/>
              <a:t>Six core perspectives</a:t>
            </a:r>
          </a:p>
        </p:txBody>
      </p:sp>
      <p:pic>
        <p:nvPicPr>
          <p:cNvPr id="27" name="Picture 26" descr="Business, people, and governance perspectives focus on business capabilities.">
            <a:extLst>
              <a:ext uri="{FF2B5EF4-FFF2-40B4-BE49-F238E27FC236}">
                <a16:creationId xmlns:a16="http://schemas.microsoft.com/office/drawing/2014/main" id="{B82F95D5-3075-4D2C-B846-0DBC9C360364}"/>
              </a:ext>
            </a:extLst>
          </p:cNvPr>
          <p:cNvPicPr>
            <a:picLocks noChangeAspect="1"/>
          </p:cNvPicPr>
          <p:nvPr/>
        </p:nvPicPr>
        <p:blipFill rotWithShape="1">
          <a:blip r:embed="rId4"/>
          <a:srcRect r="50500"/>
          <a:stretch/>
        </p:blipFill>
        <p:spPr>
          <a:xfrm>
            <a:off x="2168987" y="1797361"/>
            <a:ext cx="2861543" cy="2611924"/>
          </a:xfrm>
          <a:prstGeom prst="rect">
            <a:avLst/>
          </a:prstGeom>
        </p:spPr>
      </p:pic>
      <p:sp>
        <p:nvSpPr>
          <p:cNvPr id="22" name="TextBox 21">
            <a:extLst>
              <a:ext uri="{FF2B5EF4-FFF2-40B4-BE49-F238E27FC236}">
                <a16:creationId xmlns:a16="http://schemas.microsoft.com/office/drawing/2014/main" id="{539CE67D-41AB-4EE8-ABAC-1B3D9DAC5AF2}"/>
              </a:ext>
            </a:extLst>
          </p:cNvPr>
          <p:cNvSpPr txBox="1"/>
          <p:nvPr/>
        </p:nvSpPr>
        <p:spPr>
          <a:xfrm>
            <a:off x="1975757" y="4616878"/>
            <a:ext cx="3248005" cy="954107"/>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Focus on </a:t>
            </a:r>
            <a:r>
              <a:rPr lang="en-US" sz="28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business</a:t>
            </a:r>
            <a:r>
              <a:rPr lang="en-US" sz="2800" dirty="0">
                <a:latin typeface="Amazon Ember" panose="020B0603020204020204" pitchFamily="34" charset="0"/>
                <a:ea typeface="Amazon Ember" panose="020B0603020204020204" pitchFamily="34" charset="0"/>
                <a:cs typeface="Amazon Ember" panose="020B0603020204020204" pitchFamily="34" charset="0"/>
              </a:rPr>
              <a:t> </a:t>
            </a:r>
            <a:br>
              <a:rPr lang="en-US" sz="2800" dirty="0">
                <a:latin typeface="Amazon Ember" panose="020B0603020204020204" pitchFamily="34" charset="0"/>
                <a:ea typeface="Amazon Ember" panose="020B0603020204020204" pitchFamily="34" charset="0"/>
                <a:cs typeface="Amazon Ember" panose="020B0603020204020204" pitchFamily="34" charset="0"/>
              </a:rPr>
            </a:br>
            <a:r>
              <a:rPr lang="en-US" sz="2800" dirty="0">
                <a:latin typeface="Amazon Ember" panose="020B0603020204020204" pitchFamily="34" charset="0"/>
                <a:ea typeface="Amazon Ember" panose="020B0603020204020204" pitchFamily="34" charset="0"/>
                <a:cs typeface="Amazon Ember" panose="020B0603020204020204" pitchFamily="34" charset="0"/>
              </a:rPr>
              <a:t>capabilities</a:t>
            </a:r>
          </a:p>
        </p:txBody>
      </p:sp>
      <p:pic>
        <p:nvPicPr>
          <p:cNvPr id="31" name="Picture 30" descr="Platform, security, and operations perspectives focus on technical capabilities.">
            <a:extLst>
              <a:ext uri="{FF2B5EF4-FFF2-40B4-BE49-F238E27FC236}">
                <a16:creationId xmlns:a16="http://schemas.microsoft.com/office/drawing/2014/main" id="{537923F9-B096-470A-B193-1CC4021E1A82}"/>
              </a:ext>
            </a:extLst>
          </p:cNvPr>
          <p:cNvPicPr>
            <a:picLocks noChangeAspect="1"/>
          </p:cNvPicPr>
          <p:nvPr/>
        </p:nvPicPr>
        <p:blipFill rotWithShape="1">
          <a:blip r:embed="rId4"/>
          <a:srcRect l="50500"/>
          <a:stretch/>
        </p:blipFill>
        <p:spPr>
          <a:xfrm>
            <a:off x="6967714" y="1797361"/>
            <a:ext cx="2861544" cy="2611924"/>
          </a:xfrm>
          <a:prstGeom prst="rect">
            <a:avLst/>
          </a:prstGeom>
        </p:spPr>
      </p:pic>
      <p:sp>
        <p:nvSpPr>
          <p:cNvPr id="56" name="TextBox 55">
            <a:extLst>
              <a:ext uri="{FF2B5EF4-FFF2-40B4-BE49-F238E27FC236}">
                <a16:creationId xmlns:a16="http://schemas.microsoft.com/office/drawing/2014/main" id="{29160EE8-19E0-4A78-8E63-817DE34C2D46}"/>
              </a:ext>
            </a:extLst>
          </p:cNvPr>
          <p:cNvSpPr txBox="1"/>
          <p:nvPr/>
        </p:nvSpPr>
        <p:spPr>
          <a:xfrm>
            <a:off x="6726394" y="4611355"/>
            <a:ext cx="3344185" cy="954107"/>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Focus on </a:t>
            </a:r>
            <a:r>
              <a:rPr lang="en-US" sz="28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technical</a:t>
            </a:r>
            <a:r>
              <a:rPr lang="en-US" sz="2800" dirty="0">
                <a:latin typeface="Amazon Ember" panose="020B0603020204020204" pitchFamily="34" charset="0"/>
                <a:ea typeface="Amazon Ember" panose="020B0603020204020204" pitchFamily="34" charset="0"/>
                <a:cs typeface="Amazon Ember" panose="020B0603020204020204" pitchFamily="34" charset="0"/>
              </a:rPr>
              <a:t> </a:t>
            </a:r>
            <a:br>
              <a:rPr lang="en-US" sz="2800" dirty="0">
                <a:latin typeface="Amazon Ember" panose="020B0603020204020204" pitchFamily="34" charset="0"/>
                <a:ea typeface="Amazon Ember" panose="020B0603020204020204" pitchFamily="34" charset="0"/>
                <a:cs typeface="Amazon Ember" panose="020B0603020204020204" pitchFamily="34" charset="0"/>
              </a:rPr>
            </a:br>
            <a:r>
              <a:rPr lang="en-US" sz="2800" dirty="0">
                <a:latin typeface="Amazon Ember" panose="020B0603020204020204" pitchFamily="34" charset="0"/>
                <a:ea typeface="Amazon Ember" panose="020B0603020204020204" pitchFamily="34" charset="0"/>
                <a:cs typeface="Amazon Ember" panose="020B0603020204020204" pitchFamily="34" charset="0"/>
              </a:rPr>
              <a:t>capabilities</a:t>
            </a:r>
          </a:p>
        </p:txBody>
      </p:sp>
    </p:spTree>
    <p:custDataLst>
      <p:tags r:id="rId1"/>
    </p:custDataLst>
    <p:extLst>
      <p:ext uri="{BB962C8B-B14F-4D97-AF65-F5344CB8AC3E}">
        <p14:creationId xmlns:p14="http://schemas.microsoft.com/office/powerpoint/2010/main" val="932088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109700E7-EBBB-6001-C849-6181C07A9114}"/>
              </a:ext>
            </a:extLst>
          </p:cNvPr>
          <p:cNvSpPr>
            <a:spLocks noGrp="1"/>
          </p:cNvSpPr>
          <p:nvPr>
            <p:ph type="sldNum" sz="quarter" idx="20"/>
          </p:nvPr>
        </p:nvSpPr>
        <p:spPr/>
        <p:txBody>
          <a:bodyPr/>
          <a:lstStyle/>
          <a:p>
            <a:fld id="{930176A1-BCF0-4712-97A6-6B495F55390B}" type="slidenum">
              <a:rPr lang="en-US" smtClean="0"/>
              <a:pPr/>
              <a:t>34</a:t>
            </a:fld>
            <a:endParaRPr lang="en-US" dirty="0"/>
          </a:p>
        </p:txBody>
      </p:sp>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Business perspective</a:t>
            </a:r>
          </a:p>
        </p:txBody>
      </p:sp>
      <p:grpSp>
        <p:nvGrpSpPr>
          <p:cNvPr id="15" name="Group 14" descr="CAF business perspective capabilities include IT finance, IT strategy, benefits realization, and business risk management.">
            <a:extLst>
              <a:ext uri="{FF2B5EF4-FFF2-40B4-BE49-F238E27FC236}">
                <a16:creationId xmlns:a16="http://schemas.microsoft.com/office/drawing/2014/main" id="{23EE4C2F-49BB-4BB8-880C-62BF14B038B5}"/>
              </a:ext>
            </a:extLst>
          </p:cNvPr>
          <p:cNvGrpSpPr/>
          <p:nvPr/>
        </p:nvGrpSpPr>
        <p:grpSpPr>
          <a:xfrm>
            <a:off x="419101" y="1528176"/>
            <a:ext cx="3470074" cy="4064550"/>
            <a:chOff x="419101" y="1528176"/>
            <a:chExt cx="3470074" cy="4064550"/>
          </a:xfrm>
        </p:grpSpPr>
        <p:pic>
          <p:nvPicPr>
            <p:cNvPr id="3" name="Picture 2" descr="caf business perspective and capabilities.">
              <a:extLst>
                <a:ext uri="{FF2B5EF4-FFF2-40B4-BE49-F238E27FC236}">
                  <a16:creationId xmlns:a16="http://schemas.microsoft.com/office/drawing/2014/main" id="{5DE2EE4C-11A8-4A5E-AD96-0998872BCC34}"/>
                </a:ext>
              </a:extLst>
            </p:cNvPr>
            <p:cNvPicPr>
              <a:picLocks noChangeAspect="1"/>
            </p:cNvPicPr>
            <p:nvPr/>
          </p:nvPicPr>
          <p:blipFill>
            <a:blip r:embed="rId4"/>
            <a:stretch>
              <a:fillRect/>
            </a:stretch>
          </p:blipFill>
          <p:spPr>
            <a:xfrm>
              <a:off x="419101" y="1528176"/>
              <a:ext cx="3470074" cy="4064550"/>
            </a:xfrm>
            <a:prstGeom prst="rect">
              <a:avLst/>
            </a:prstGeom>
          </p:spPr>
        </p:pic>
        <p:sp>
          <p:nvSpPr>
            <p:cNvPr id="2" name="TextBox 1">
              <a:extLst>
                <a:ext uri="{FF2B5EF4-FFF2-40B4-BE49-F238E27FC236}">
                  <a16:creationId xmlns:a16="http://schemas.microsoft.com/office/drawing/2014/main" id="{C107FC92-D204-4697-BC8E-D36820A450F4}"/>
                </a:ext>
              </a:extLst>
            </p:cNvPr>
            <p:cNvSpPr txBox="1"/>
            <p:nvPr/>
          </p:nvSpPr>
          <p:spPr>
            <a:xfrm>
              <a:off x="612736" y="2776169"/>
              <a:ext cx="1095172"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IT finance</a:t>
              </a:r>
            </a:p>
          </p:txBody>
        </p:sp>
        <p:sp>
          <p:nvSpPr>
            <p:cNvPr id="12" name="TextBox 11">
              <a:extLst>
                <a:ext uri="{FF2B5EF4-FFF2-40B4-BE49-F238E27FC236}">
                  <a16:creationId xmlns:a16="http://schemas.microsoft.com/office/drawing/2014/main" id="{0A3BE32A-EC3E-4EDE-BAFB-EC6C3F1BD32A}"/>
                </a:ext>
              </a:extLst>
            </p:cNvPr>
            <p:cNvSpPr txBox="1"/>
            <p:nvPr/>
          </p:nvSpPr>
          <p:spPr>
            <a:xfrm>
              <a:off x="612736" y="3511736"/>
              <a:ext cx="1175322"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IT strategy</a:t>
              </a:r>
            </a:p>
          </p:txBody>
        </p:sp>
        <p:sp>
          <p:nvSpPr>
            <p:cNvPr id="13" name="TextBox 12">
              <a:extLst>
                <a:ext uri="{FF2B5EF4-FFF2-40B4-BE49-F238E27FC236}">
                  <a16:creationId xmlns:a16="http://schemas.microsoft.com/office/drawing/2014/main" id="{8BF8912F-7FEC-4A4B-BF4B-D17523029876}"/>
                </a:ext>
              </a:extLst>
            </p:cNvPr>
            <p:cNvSpPr txBox="1"/>
            <p:nvPr/>
          </p:nvSpPr>
          <p:spPr>
            <a:xfrm>
              <a:off x="612736" y="4247303"/>
              <a:ext cx="1978427"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Benefits realization</a:t>
              </a:r>
            </a:p>
          </p:txBody>
        </p:sp>
        <p:sp>
          <p:nvSpPr>
            <p:cNvPr id="14" name="TextBox 13">
              <a:extLst>
                <a:ext uri="{FF2B5EF4-FFF2-40B4-BE49-F238E27FC236}">
                  <a16:creationId xmlns:a16="http://schemas.microsoft.com/office/drawing/2014/main" id="{ED9C18D4-178E-42F4-B57E-029C13C88775}"/>
                </a:ext>
              </a:extLst>
            </p:cNvPr>
            <p:cNvSpPr txBox="1"/>
            <p:nvPr/>
          </p:nvSpPr>
          <p:spPr>
            <a:xfrm>
              <a:off x="612736" y="4982871"/>
              <a:ext cx="2645276"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Business risk management</a:t>
              </a:r>
            </a:p>
          </p:txBody>
        </p:sp>
      </p:grpSp>
      <p:sp>
        <p:nvSpPr>
          <p:cNvPr id="16" name="TextBox 15">
            <a:extLst>
              <a:ext uri="{FF2B5EF4-FFF2-40B4-BE49-F238E27FC236}">
                <a16:creationId xmlns:a16="http://schemas.microsoft.com/office/drawing/2014/main" id="{FD7C096F-1FDA-4EFD-B254-4B600DBECE4E}"/>
              </a:ext>
            </a:extLst>
          </p:cNvPr>
          <p:cNvSpPr txBox="1"/>
          <p:nvPr/>
        </p:nvSpPr>
        <p:spPr>
          <a:xfrm>
            <a:off x="486638" y="5584883"/>
            <a:ext cx="3332965" cy="338554"/>
          </a:xfrm>
          <a:prstGeom prst="rect">
            <a:avLst/>
          </a:prstGeom>
          <a:noFill/>
        </p:spPr>
        <p:txBody>
          <a:bodyPr wrap="non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Business perspective capabilities</a:t>
            </a:r>
          </a:p>
        </p:txBody>
      </p:sp>
      <p:sp>
        <p:nvSpPr>
          <p:cNvPr id="11" name="Speech Bubble: Rectangle with Corners Rounded 10">
            <a:extLst>
              <a:ext uri="{FF2B5EF4-FFF2-40B4-BE49-F238E27FC236}">
                <a16:creationId xmlns:a16="http://schemas.microsoft.com/office/drawing/2014/main" id="{041FD849-F061-428A-BA4E-9F7099F438A5}"/>
              </a:ext>
            </a:extLst>
          </p:cNvPr>
          <p:cNvSpPr/>
          <p:nvPr/>
        </p:nvSpPr>
        <p:spPr>
          <a:xfrm>
            <a:off x="4534479" y="1528176"/>
            <a:ext cx="6968837" cy="1369403"/>
          </a:xfrm>
          <a:prstGeom prst="wedgeRoundRectCallout">
            <a:avLst>
              <a:gd name="adj1" fmla="val -8138"/>
              <a:gd name="adj2" fmla="val 7640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ensure that </a:t>
            </a:r>
            <a:r>
              <a:rPr lang="en-US" sz="2400" b="1" dirty="0">
                <a:solidFill>
                  <a:srgbClr val="504BAB"/>
                </a:solidFill>
              </a:rPr>
              <a:t>IT</a:t>
            </a:r>
            <a:r>
              <a:rPr lang="en-US" sz="2400" b="1" dirty="0">
                <a:solidFill>
                  <a:schemeClr val="accent5"/>
                </a:solidFill>
              </a:rPr>
              <a:t> </a:t>
            </a:r>
            <a:r>
              <a:rPr lang="en-US" sz="2400" b="1" dirty="0">
                <a:solidFill>
                  <a:srgbClr val="504BAB"/>
                </a:solidFill>
              </a:rPr>
              <a:t>is aligned with business needs</a:t>
            </a:r>
            <a:r>
              <a:rPr lang="en-US" sz="2400" dirty="0">
                <a:solidFill>
                  <a:schemeClr val="tx1"/>
                </a:solidFill>
              </a:rPr>
              <a:t>, and that IT investments can be traced to demonstrable business results.</a:t>
            </a: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077865" y="3387961"/>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6301921" y="5216761"/>
            <a:ext cx="3433953" cy="1015663"/>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Business managers, finance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managers, budget owners,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and strategy stakeholders</a:t>
            </a:r>
          </a:p>
        </p:txBody>
      </p:sp>
    </p:spTree>
    <p:custDataLst>
      <p:tags r:id="rId1"/>
    </p:custDataLst>
    <p:extLst>
      <p:ext uri="{BB962C8B-B14F-4D97-AF65-F5344CB8AC3E}">
        <p14:creationId xmlns:p14="http://schemas.microsoft.com/office/powerpoint/2010/main" val="275818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DA3B973B-57F8-5C35-3867-F3BC5F0C1E3D}"/>
              </a:ext>
            </a:extLst>
          </p:cNvPr>
          <p:cNvSpPr>
            <a:spLocks noGrp="1"/>
          </p:cNvSpPr>
          <p:nvPr>
            <p:ph type="sldNum" sz="quarter" idx="20"/>
          </p:nvPr>
        </p:nvSpPr>
        <p:spPr/>
        <p:txBody>
          <a:bodyPr/>
          <a:lstStyle/>
          <a:p>
            <a:fld id="{930176A1-BCF0-4712-97A6-6B495F55390B}" type="slidenum">
              <a:rPr lang="en-US" smtClean="0"/>
              <a:pPr/>
              <a:t>35</a:t>
            </a:fld>
            <a:endParaRPr lang="en-US" dirty="0"/>
          </a:p>
        </p:txBody>
      </p:sp>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People perspective</a:t>
            </a:r>
          </a:p>
        </p:txBody>
      </p:sp>
      <p:grpSp>
        <p:nvGrpSpPr>
          <p:cNvPr id="2" name="Group 1" descr="CAF people perspective capabilities include resource management, incentive management, career management, training management, and organizational change management.">
            <a:extLst>
              <a:ext uri="{FF2B5EF4-FFF2-40B4-BE49-F238E27FC236}">
                <a16:creationId xmlns:a16="http://schemas.microsoft.com/office/drawing/2014/main" id="{CE3ED518-7465-4870-A653-BB5F7B24A4E5}"/>
              </a:ext>
            </a:extLst>
          </p:cNvPr>
          <p:cNvGrpSpPr/>
          <p:nvPr/>
        </p:nvGrpSpPr>
        <p:grpSpPr>
          <a:xfrm>
            <a:off x="377735" y="1414291"/>
            <a:ext cx="3236784" cy="4473403"/>
            <a:chOff x="377735" y="1414291"/>
            <a:chExt cx="3236784" cy="4473403"/>
          </a:xfrm>
        </p:grpSpPr>
        <p:pic>
          <p:nvPicPr>
            <p:cNvPr id="3" name="Picture 2" descr="caf people perspective and capabilities.">
              <a:extLst>
                <a:ext uri="{FF2B5EF4-FFF2-40B4-BE49-F238E27FC236}">
                  <a16:creationId xmlns:a16="http://schemas.microsoft.com/office/drawing/2014/main" id="{BC612B13-8961-4F14-8B23-58148A056CC2}"/>
                </a:ext>
              </a:extLst>
            </p:cNvPr>
            <p:cNvPicPr>
              <a:picLocks noChangeAspect="1"/>
            </p:cNvPicPr>
            <p:nvPr/>
          </p:nvPicPr>
          <p:blipFill>
            <a:blip r:embed="rId4"/>
            <a:stretch>
              <a:fillRect/>
            </a:stretch>
          </p:blipFill>
          <p:spPr>
            <a:xfrm>
              <a:off x="377735" y="1414291"/>
              <a:ext cx="3236784" cy="4473403"/>
            </a:xfrm>
            <a:prstGeom prst="rect">
              <a:avLst/>
            </a:prstGeom>
          </p:spPr>
        </p:pic>
        <p:sp>
          <p:nvSpPr>
            <p:cNvPr id="9" name="TextBox 8">
              <a:extLst>
                <a:ext uri="{FF2B5EF4-FFF2-40B4-BE49-F238E27FC236}">
                  <a16:creationId xmlns:a16="http://schemas.microsoft.com/office/drawing/2014/main" id="{043AE840-B299-41B4-B6AE-0D0BBDE437CD}"/>
                </a:ext>
              </a:extLst>
            </p:cNvPr>
            <p:cNvSpPr txBox="1"/>
            <p:nvPr/>
          </p:nvSpPr>
          <p:spPr>
            <a:xfrm>
              <a:off x="581386" y="2576703"/>
              <a:ext cx="2315057"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Resource management</a:t>
              </a:r>
            </a:p>
          </p:txBody>
        </p:sp>
        <p:sp>
          <p:nvSpPr>
            <p:cNvPr id="11" name="TextBox 10">
              <a:extLst>
                <a:ext uri="{FF2B5EF4-FFF2-40B4-BE49-F238E27FC236}">
                  <a16:creationId xmlns:a16="http://schemas.microsoft.com/office/drawing/2014/main" id="{B4634F85-2E57-48DC-912F-4812582E4421}"/>
                </a:ext>
              </a:extLst>
            </p:cNvPr>
            <p:cNvSpPr txBox="1"/>
            <p:nvPr/>
          </p:nvSpPr>
          <p:spPr>
            <a:xfrm>
              <a:off x="581386" y="3265930"/>
              <a:ext cx="2321469"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Incentive management</a:t>
              </a:r>
            </a:p>
          </p:txBody>
        </p:sp>
        <p:sp>
          <p:nvSpPr>
            <p:cNvPr id="12" name="TextBox 11">
              <a:extLst>
                <a:ext uri="{FF2B5EF4-FFF2-40B4-BE49-F238E27FC236}">
                  <a16:creationId xmlns:a16="http://schemas.microsoft.com/office/drawing/2014/main" id="{B9A38E66-1ED1-42B7-93D9-A5E45AE42377}"/>
                </a:ext>
              </a:extLst>
            </p:cNvPr>
            <p:cNvSpPr txBox="1"/>
            <p:nvPr/>
          </p:nvSpPr>
          <p:spPr>
            <a:xfrm>
              <a:off x="581386" y="3943282"/>
              <a:ext cx="2079415"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Career management</a:t>
              </a:r>
            </a:p>
          </p:txBody>
        </p:sp>
        <p:sp>
          <p:nvSpPr>
            <p:cNvPr id="13" name="TextBox 12">
              <a:extLst>
                <a:ext uri="{FF2B5EF4-FFF2-40B4-BE49-F238E27FC236}">
                  <a16:creationId xmlns:a16="http://schemas.microsoft.com/office/drawing/2014/main" id="{D25B2734-DCCF-4961-849D-419031CC78F1}"/>
                </a:ext>
              </a:extLst>
            </p:cNvPr>
            <p:cNvSpPr txBox="1"/>
            <p:nvPr/>
          </p:nvSpPr>
          <p:spPr>
            <a:xfrm>
              <a:off x="581386" y="4632509"/>
              <a:ext cx="2241319"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Training management</a:t>
              </a:r>
            </a:p>
          </p:txBody>
        </p:sp>
        <p:sp>
          <p:nvSpPr>
            <p:cNvPr id="14" name="TextBox 13">
              <a:extLst>
                <a:ext uri="{FF2B5EF4-FFF2-40B4-BE49-F238E27FC236}">
                  <a16:creationId xmlns:a16="http://schemas.microsoft.com/office/drawing/2014/main" id="{D22A543D-490B-4689-A225-7239A3AFA4FF}"/>
                </a:ext>
              </a:extLst>
            </p:cNvPr>
            <p:cNvSpPr txBox="1"/>
            <p:nvPr/>
          </p:nvSpPr>
          <p:spPr>
            <a:xfrm>
              <a:off x="581386" y="5191112"/>
              <a:ext cx="2284600" cy="584775"/>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Organizational change</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 management</a:t>
              </a:r>
            </a:p>
          </p:txBody>
        </p:sp>
      </p:grpSp>
      <p:sp>
        <p:nvSpPr>
          <p:cNvPr id="15" name="TextBox 14">
            <a:extLst>
              <a:ext uri="{FF2B5EF4-FFF2-40B4-BE49-F238E27FC236}">
                <a16:creationId xmlns:a16="http://schemas.microsoft.com/office/drawing/2014/main" id="{ABE154DA-B99A-46BC-BDEA-4ECD8A0CE030}"/>
              </a:ext>
            </a:extLst>
          </p:cNvPr>
          <p:cNvSpPr txBox="1"/>
          <p:nvPr/>
        </p:nvSpPr>
        <p:spPr>
          <a:xfrm>
            <a:off x="403562" y="5888546"/>
            <a:ext cx="3172664" cy="338554"/>
          </a:xfrm>
          <a:prstGeom prst="rect">
            <a:avLst/>
          </a:prstGeom>
          <a:noFill/>
        </p:spPr>
        <p:txBody>
          <a:bodyPr wrap="non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People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4551300" y="1528176"/>
            <a:ext cx="6688199" cy="1387081"/>
          </a:xfrm>
          <a:prstGeom prst="wedgeRoundRectCallout">
            <a:avLst>
              <a:gd name="adj1" fmla="val -14111"/>
              <a:gd name="adj2" fmla="val 8226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prioritize </a:t>
            </a:r>
            <a:r>
              <a:rPr lang="en-US" sz="2400" b="1" dirty="0">
                <a:solidFill>
                  <a:srgbClr val="504BAB"/>
                </a:solidFill>
              </a:rPr>
              <a:t>training, staffing, and organizational changes </a:t>
            </a:r>
            <a:r>
              <a:rPr lang="en-US" sz="2400" dirty="0">
                <a:solidFill>
                  <a:schemeClr val="tx1"/>
                </a:solidFill>
              </a:rPr>
              <a:t>to build an agile organization.</a:t>
            </a:r>
          </a:p>
          <a:p>
            <a:endParaRPr lang="en-US" sz="2000" dirty="0">
              <a:solidFill>
                <a:schemeClr val="tx1"/>
              </a:solidFill>
            </a:endParaRP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177318" y="3430641"/>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5436640" y="5263930"/>
            <a:ext cx="3363421" cy="707886"/>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Human resources, staffing,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and people managers</a:t>
            </a:r>
          </a:p>
        </p:txBody>
      </p:sp>
    </p:spTree>
    <p:custDataLst>
      <p:tags r:id="rId1"/>
    </p:custDataLst>
    <p:extLst>
      <p:ext uri="{BB962C8B-B14F-4D97-AF65-F5344CB8AC3E}">
        <p14:creationId xmlns:p14="http://schemas.microsoft.com/office/powerpoint/2010/main" val="1703036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79BB7C8D-C708-3177-3ED6-843FF7EDDAE3}"/>
              </a:ext>
            </a:extLst>
          </p:cNvPr>
          <p:cNvSpPr>
            <a:spLocks noGrp="1"/>
          </p:cNvSpPr>
          <p:nvPr>
            <p:ph type="sldNum" sz="quarter" idx="20"/>
          </p:nvPr>
        </p:nvSpPr>
        <p:spPr/>
        <p:txBody>
          <a:bodyPr/>
          <a:lstStyle/>
          <a:p>
            <a:fld id="{930176A1-BCF0-4712-97A6-6B495F55390B}" type="slidenum">
              <a:rPr lang="en-US" smtClean="0"/>
              <a:pPr/>
              <a:t>36</a:t>
            </a:fld>
            <a:endParaRPr lang="en-US" dirty="0"/>
          </a:p>
        </p:txBody>
      </p:sp>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Governance perspective</a:t>
            </a:r>
          </a:p>
        </p:txBody>
      </p:sp>
      <p:grpSp>
        <p:nvGrpSpPr>
          <p:cNvPr id="9" name="Group 8" descr="CAF governance perspective capabilities include portfolio management, program and project management, business performance measurement, and license management.">
            <a:extLst>
              <a:ext uri="{FF2B5EF4-FFF2-40B4-BE49-F238E27FC236}">
                <a16:creationId xmlns:a16="http://schemas.microsoft.com/office/drawing/2014/main" id="{19B9701A-7C09-42CF-BA3E-1DDD0294D5BC}"/>
              </a:ext>
            </a:extLst>
          </p:cNvPr>
          <p:cNvGrpSpPr/>
          <p:nvPr/>
        </p:nvGrpSpPr>
        <p:grpSpPr>
          <a:xfrm>
            <a:off x="419100" y="1356307"/>
            <a:ext cx="3224072" cy="3797584"/>
            <a:chOff x="419100" y="1356307"/>
            <a:chExt cx="3224072" cy="3797584"/>
          </a:xfrm>
        </p:grpSpPr>
        <p:pic>
          <p:nvPicPr>
            <p:cNvPr id="3" name="Picture 2" descr="caf governance perspective and capabilities.">
              <a:extLst>
                <a:ext uri="{FF2B5EF4-FFF2-40B4-BE49-F238E27FC236}">
                  <a16:creationId xmlns:a16="http://schemas.microsoft.com/office/drawing/2014/main" id="{93A37E14-4433-462F-B684-23DB9D5A55DD}"/>
                </a:ext>
              </a:extLst>
            </p:cNvPr>
            <p:cNvPicPr>
              <a:picLocks noChangeAspect="1"/>
            </p:cNvPicPr>
            <p:nvPr/>
          </p:nvPicPr>
          <p:blipFill>
            <a:blip r:embed="rId4"/>
            <a:stretch>
              <a:fillRect/>
            </a:stretch>
          </p:blipFill>
          <p:spPr>
            <a:xfrm>
              <a:off x="419100" y="1356307"/>
              <a:ext cx="3224072" cy="3797584"/>
            </a:xfrm>
            <a:prstGeom prst="rect">
              <a:avLst/>
            </a:prstGeom>
          </p:spPr>
        </p:pic>
        <p:sp>
          <p:nvSpPr>
            <p:cNvPr id="2" name="TextBox 1">
              <a:extLst>
                <a:ext uri="{FF2B5EF4-FFF2-40B4-BE49-F238E27FC236}">
                  <a16:creationId xmlns:a16="http://schemas.microsoft.com/office/drawing/2014/main" id="{A4B9A73F-3FAE-46C6-8AA0-3C56ED57DFDC}"/>
                </a:ext>
              </a:extLst>
            </p:cNvPr>
            <p:cNvSpPr txBox="1"/>
            <p:nvPr/>
          </p:nvSpPr>
          <p:spPr>
            <a:xfrm>
              <a:off x="603849" y="2516714"/>
              <a:ext cx="2297424"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Portfolio management</a:t>
              </a:r>
            </a:p>
          </p:txBody>
        </p:sp>
        <p:sp>
          <p:nvSpPr>
            <p:cNvPr id="11" name="TextBox 10">
              <a:extLst>
                <a:ext uri="{FF2B5EF4-FFF2-40B4-BE49-F238E27FC236}">
                  <a16:creationId xmlns:a16="http://schemas.microsoft.com/office/drawing/2014/main" id="{CEBA87EC-BA7A-476D-B042-4F0BB24115AB}"/>
                </a:ext>
              </a:extLst>
            </p:cNvPr>
            <p:cNvSpPr txBox="1"/>
            <p:nvPr/>
          </p:nvSpPr>
          <p:spPr>
            <a:xfrm>
              <a:off x="603849" y="3072429"/>
              <a:ext cx="2127505" cy="584775"/>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Program and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project management</a:t>
              </a:r>
            </a:p>
          </p:txBody>
        </p:sp>
        <p:sp>
          <p:nvSpPr>
            <p:cNvPr id="12" name="TextBox 11">
              <a:extLst>
                <a:ext uri="{FF2B5EF4-FFF2-40B4-BE49-F238E27FC236}">
                  <a16:creationId xmlns:a16="http://schemas.microsoft.com/office/drawing/2014/main" id="{DCAE5FB3-245C-480F-BD2D-15FD06DF68C1}"/>
                </a:ext>
              </a:extLst>
            </p:cNvPr>
            <p:cNvSpPr txBox="1"/>
            <p:nvPr/>
          </p:nvSpPr>
          <p:spPr>
            <a:xfrm>
              <a:off x="603849" y="3757845"/>
              <a:ext cx="2223686" cy="584775"/>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Business performance</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measurement</a:t>
              </a:r>
            </a:p>
          </p:txBody>
        </p:sp>
        <p:sp>
          <p:nvSpPr>
            <p:cNvPr id="13" name="TextBox 12">
              <a:extLst>
                <a:ext uri="{FF2B5EF4-FFF2-40B4-BE49-F238E27FC236}">
                  <a16:creationId xmlns:a16="http://schemas.microsoft.com/office/drawing/2014/main" id="{F6478D28-0C52-4434-9AA3-1BD5662A5E54}"/>
                </a:ext>
              </a:extLst>
            </p:cNvPr>
            <p:cNvSpPr txBox="1"/>
            <p:nvPr/>
          </p:nvSpPr>
          <p:spPr>
            <a:xfrm>
              <a:off x="603849" y="4561029"/>
              <a:ext cx="2156360"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License management</a:t>
              </a:r>
            </a:p>
          </p:txBody>
        </p:sp>
      </p:grpSp>
      <p:sp>
        <p:nvSpPr>
          <p:cNvPr id="14" name="TextBox 13">
            <a:extLst>
              <a:ext uri="{FF2B5EF4-FFF2-40B4-BE49-F238E27FC236}">
                <a16:creationId xmlns:a16="http://schemas.microsoft.com/office/drawing/2014/main" id="{3E8BD3B3-919B-4680-B390-40BE0D4824D7}"/>
              </a:ext>
            </a:extLst>
          </p:cNvPr>
          <p:cNvSpPr txBox="1"/>
          <p:nvPr/>
        </p:nvSpPr>
        <p:spPr>
          <a:xfrm>
            <a:off x="205956" y="5129966"/>
            <a:ext cx="3650359" cy="338554"/>
          </a:xfrm>
          <a:prstGeom prst="rect">
            <a:avLst/>
          </a:prstGeom>
          <a:noFill/>
        </p:spPr>
        <p:txBody>
          <a:bodyPr wrap="non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Governance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3981450" y="1528177"/>
            <a:ext cx="7791450" cy="1544252"/>
          </a:xfrm>
          <a:prstGeom prst="wedgeRoundRectCallout">
            <a:avLst>
              <a:gd name="adj1" fmla="val -12228"/>
              <a:gd name="adj2" fmla="val 7983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ensure that </a:t>
            </a:r>
            <a:r>
              <a:rPr lang="en-US" sz="2400" b="1" dirty="0">
                <a:solidFill>
                  <a:srgbClr val="504BAB"/>
                </a:solidFill>
              </a:rPr>
              <a:t>skills and processes align IT strategy and goals with business strategy and goals </a:t>
            </a:r>
            <a:r>
              <a:rPr lang="en-US" sz="2400" dirty="0">
                <a:solidFill>
                  <a:schemeClr val="tx1"/>
                </a:solidFill>
              </a:rPr>
              <a:t>so the organization can maximize the business value of its IT investment and minimize business risks.</a:t>
            </a: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894016" y="3429000"/>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5668430" y="5257800"/>
            <a:ext cx="4333238" cy="1015663"/>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CIO, program managers, enterprise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architects, business analysts, and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portfolio managers</a:t>
            </a:r>
          </a:p>
        </p:txBody>
      </p:sp>
    </p:spTree>
    <p:custDataLst>
      <p:tags r:id="rId1"/>
    </p:custDataLst>
    <p:extLst>
      <p:ext uri="{BB962C8B-B14F-4D97-AF65-F5344CB8AC3E}">
        <p14:creationId xmlns:p14="http://schemas.microsoft.com/office/powerpoint/2010/main" val="3810674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EB9087E2-5270-2F33-0446-CB57A7F4E174}"/>
              </a:ext>
            </a:extLst>
          </p:cNvPr>
          <p:cNvSpPr>
            <a:spLocks noGrp="1"/>
          </p:cNvSpPr>
          <p:nvPr>
            <p:ph type="sldNum" sz="quarter" idx="20"/>
          </p:nvPr>
        </p:nvSpPr>
        <p:spPr/>
        <p:txBody>
          <a:bodyPr/>
          <a:lstStyle/>
          <a:p>
            <a:fld id="{930176A1-BCF0-4712-97A6-6B495F55390B}" type="slidenum">
              <a:rPr lang="en-US" smtClean="0"/>
              <a:pPr/>
              <a:t>37</a:t>
            </a:fld>
            <a:endParaRPr lang="en-US" dirty="0"/>
          </a:p>
        </p:txBody>
      </p:sp>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Platform perspective</a:t>
            </a:r>
          </a:p>
        </p:txBody>
      </p:sp>
      <p:grpSp>
        <p:nvGrpSpPr>
          <p:cNvPr id="3" name="Group 2" descr="CAF platform perspective capabilities include compute provisioning, network provisioning, storage provisioning, database provisioning, systems and solution architecture, and application development.">
            <a:extLst>
              <a:ext uri="{FF2B5EF4-FFF2-40B4-BE49-F238E27FC236}">
                <a16:creationId xmlns:a16="http://schemas.microsoft.com/office/drawing/2014/main" id="{21B16A6F-7828-4A60-BD39-EDD82B6611C7}"/>
              </a:ext>
            </a:extLst>
          </p:cNvPr>
          <p:cNvGrpSpPr/>
          <p:nvPr/>
        </p:nvGrpSpPr>
        <p:grpSpPr>
          <a:xfrm>
            <a:off x="419100" y="1231296"/>
            <a:ext cx="3029587" cy="4828175"/>
            <a:chOff x="419100" y="1528174"/>
            <a:chExt cx="3029587" cy="4828175"/>
          </a:xfrm>
        </p:grpSpPr>
        <p:pic>
          <p:nvPicPr>
            <p:cNvPr id="9" name="Picture 8" descr="caf platform perspective and capabilities.">
              <a:extLst>
                <a:ext uri="{FF2B5EF4-FFF2-40B4-BE49-F238E27FC236}">
                  <a16:creationId xmlns:a16="http://schemas.microsoft.com/office/drawing/2014/main" id="{A4A3E76E-3484-4150-B714-A5622F520682}"/>
                </a:ext>
              </a:extLst>
            </p:cNvPr>
            <p:cNvPicPr>
              <a:picLocks noChangeAspect="1"/>
            </p:cNvPicPr>
            <p:nvPr/>
          </p:nvPicPr>
          <p:blipFill>
            <a:blip r:embed="rId4"/>
            <a:stretch>
              <a:fillRect/>
            </a:stretch>
          </p:blipFill>
          <p:spPr>
            <a:xfrm>
              <a:off x="419100" y="1528174"/>
              <a:ext cx="3029587" cy="4828175"/>
            </a:xfrm>
            <a:prstGeom prst="rect">
              <a:avLst/>
            </a:prstGeom>
          </p:spPr>
        </p:pic>
        <p:sp>
          <p:nvSpPr>
            <p:cNvPr id="2" name="TextBox 1">
              <a:extLst>
                <a:ext uri="{FF2B5EF4-FFF2-40B4-BE49-F238E27FC236}">
                  <a16:creationId xmlns:a16="http://schemas.microsoft.com/office/drawing/2014/main" id="{9C31F1AB-AC54-40D6-BA6F-CBFDB73AB323}"/>
                </a:ext>
              </a:extLst>
            </p:cNvPr>
            <p:cNvSpPr txBox="1"/>
            <p:nvPr/>
          </p:nvSpPr>
          <p:spPr>
            <a:xfrm>
              <a:off x="605136" y="2621175"/>
              <a:ext cx="2239716"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Compute provisioning</a:t>
              </a:r>
            </a:p>
          </p:txBody>
        </p:sp>
        <p:sp>
          <p:nvSpPr>
            <p:cNvPr id="11" name="TextBox 10">
              <a:extLst>
                <a:ext uri="{FF2B5EF4-FFF2-40B4-BE49-F238E27FC236}">
                  <a16:creationId xmlns:a16="http://schemas.microsoft.com/office/drawing/2014/main" id="{AC59D722-0B59-4AA5-B7E1-2CEE99E37E19}"/>
                </a:ext>
              </a:extLst>
            </p:cNvPr>
            <p:cNvSpPr txBox="1"/>
            <p:nvPr/>
          </p:nvSpPr>
          <p:spPr>
            <a:xfrm>
              <a:off x="605136" y="3257472"/>
              <a:ext cx="2178802"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Network provisioning</a:t>
              </a:r>
            </a:p>
          </p:txBody>
        </p:sp>
        <p:sp>
          <p:nvSpPr>
            <p:cNvPr id="12" name="TextBox 11">
              <a:extLst>
                <a:ext uri="{FF2B5EF4-FFF2-40B4-BE49-F238E27FC236}">
                  <a16:creationId xmlns:a16="http://schemas.microsoft.com/office/drawing/2014/main" id="{8B71AF4D-8DAA-431C-A192-D371EA2EEDED}"/>
                </a:ext>
              </a:extLst>
            </p:cNvPr>
            <p:cNvSpPr txBox="1"/>
            <p:nvPr/>
          </p:nvSpPr>
          <p:spPr>
            <a:xfrm>
              <a:off x="605136" y="3883136"/>
              <a:ext cx="2111475"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Storage provisioning</a:t>
              </a:r>
            </a:p>
          </p:txBody>
        </p:sp>
        <p:sp>
          <p:nvSpPr>
            <p:cNvPr id="13" name="TextBox 12">
              <a:extLst>
                <a:ext uri="{FF2B5EF4-FFF2-40B4-BE49-F238E27FC236}">
                  <a16:creationId xmlns:a16="http://schemas.microsoft.com/office/drawing/2014/main" id="{9C227784-681A-4F6B-AE0F-9ADF3F8278F4}"/>
                </a:ext>
              </a:extLst>
            </p:cNvPr>
            <p:cNvSpPr txBox="1"/>
            <p:nvPr/>
          </p:nvSpPr>
          <p:spPr>
            <a:xfrm>
              <a:off x="605136" y="4520675"/>
              <a:ext cx="2246128"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Database provisioning</a:t>
              </a:r>
            </a:p>
          </p:txBody>
        </p:sp>
        <p:sp>
          <p:nvSpPr>
            <p:cNvPr id="14" name="TextBox 13">
              <a:extLst>
                <a:ext uri="{FF2B5EF4-FFF2-40B4-BE49-F238E27FC236}">
                  <a16:creationId xmlns:a16="http://schemas.microsoft.com/office/drawing/2014/main" id="{18DCC5D4-FCBA-4787-93D1-26DF1A4E1A2C}"/>
                </a:ext>
              </a:extLst>
            </p:cNvPr>
            <p:cNvSpPr txBox="1"/>
            <p:nvPr/>
          </p:nvSpPr>
          <p:spPr>
            <a:xfrm>
              <a:off x="605136" y="5052003"/>
              <a:ext cx="2218877" cy="584775"/>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Systems and solution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architecture</a:t>
              </a:r>
            </a:p>
          </p:txBody>
        </p:sp>
        <p:sp>
          <p:nvSpPr>
            <p:cNvPr id="16" name="TextBox 15">
              <a:extLst>
                <a:ext uri="{FF2B5EF4-FFF2-40B4-BE49-F238E27FC236}">
                  <a16:creationId xmlns:a16="http://schemas.microsoft.com/office/drawing/2014/main" id="{59904DE9-4C0F-43C3-B45A-FDC6E30B5733}"/>
                </a:ext>
              </a:extLst>
            </p:cNvPr>
            <p:cNvSpPr txBox="1"/>
            <p:nvPr/>
          </p:nvSpPr>
          <p:spPr>
            <a:xfrm>
              <a:off x="605136" y="5806275"/>
              <a:ext cx="2529860"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Application development</a:t>
              </a:r>
            </a:p>
          </p:txBody>
        </p:sp>
      </p:grpSp>
      <p:sp>
        <p:nvSpPr>
          <p:cNvPr id="17" name="TextBox 16">
            <a:extLst>
              <a:ext uri="{FF2B5EF4-FFF2-40B4-BE49-F238E27FC236}">
                <a16:creationId xmlns:a16="http://schemas.microsoft.com/office/drawing/2014/main" id="{26538F21-9BE4-4B55-B085-51488629AE8A}"/>
              </a:ext>
            </a:extLst>
          </p:cNvPr>
          <p:cNvSpPr txBox="1"/>
          <p:nvPr/>
        </p:nvSpPr>
        <p:spPr>
          <a:xfrm>
            <a:off x="249778" y="6062657"/>
            <a:ext cx="3368230" cy="338554"/>
          </a:xfrm>
          <a:prstGeom prst="rect">
            <a:avLst/>
          </a:prstGeom>
          <a:noFill/>
        </p:spPr>
        <p:txBody>
          <a:bodyPr wrap="non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Platform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4627418" y="1528175"/>
            <a:ext cx="6968837" cy="1630661"/>
          </a:xfrm>
          <a:prstGeom prst="wedgeRoundRectCallout">
            <a:avLst>
              <a:gd name="adj1" fmla="val -11888"/>
              <a:gd name="adj2" fmla="val 6694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a:t>
            </a:r>
            <a:r>
              <a:rPr lang="en-US" sz="2400" b="1" dirty="0">
                <a:solidFill>
                  <a:srgbClr val="504BAB"/>
                </a:solidFill>
              </a:rPr>
              <a:t>understand and communicate the nature of IT systems and their relationships</a:t>
            </a:r>
            <a:r>
              <a:rPr lang="en-US" sz="2400" dirty="0">
                <a:solidFill>
                  <a:schemeClr val="tx1"/>
                </a:solidFill>
              </a:rPr>
              <a:t>. We must be able to </a:t>
            </a:r>
            <a:r>
              <a:rPr lang="en-US" sz="2400" b="1" dirty="0">
                <a:solidFill>
                  <a:srgbClr val="504BAB"/>
                </a:solidFill>
              </a:rPr>
              <a:t>describe the architecture of the target state environment </a:t>
            </a:r>
            <a:r>
              <a:rPr lang="en-US" sz="2400" dirty="0">
                <a:solidFill>
                  <a:schemeClr val="tx1"/>
                </a:solidFill>
              </a:rPr>
              <a:t>in detail.</a:t>
            </a:r>
          </a:p>
        </p:txBody>
      </p:sp>
      <p:pic>
        <p:nvPicPr>
          <p:cNvPr id="19" name="Graphic 18">
            <a:extLst>
              <a:ext uri="{FF2B5EF4-FFF2-40B4-BE49-F238E27FC236}">
                <a16:creationId xmlns:a16="http://schemas.microsoft.com/office/drawing/2014/main" id="{AD239086-7D72-4F50-BC6B-04FF12ACFF2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170804" y="3429000"/>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6672179" y="5257800"/>
            <a:ext cx="2879314" cy="707886"/>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CTO, IT managers, and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solutions architects</a:t>
            </a:r>
          </a:p>
        </p:txBody>
      </p:sp>
    </p:spTree>
    <p:custDataLst>
      <p:tags r:id="rId1"/>
    </p:custDataLst>
    <p:extLst>
      <p:ext uri="{BB962C8B-B14F-4D97-AF65-F5344CB8AC3E}">
        <p14:creationId xmlns:p14="http://schemas.microsoft.com/office/powerpoint/2010/main" val="3209715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D9EAFB12-9583-ABDB-B27F-DE86EEA9F959}"/>
              </a:ext>
            </a:extLst>
          </p:cNvPr>
          <p:cNvSpPr>
            <a:spLocks noGrp="1"/>
          </p:cNvSpPr>
          <p:nvPr>
            <p:ph type="sldNum" sz="quarter" idx="20"/>
          </p:nvPr>
        </p:nvSpPr>
        <p:spPr/>
        <p:txBody>
          <a:bodyPr/>
          <a:lstStyle/>
          <a:p>
            <a:fld id="{930176A1-BCF0-4712-97A6-6B495F55390B}" type="slidenum">
              <a:rPr lang="en-US" smtClean="0"/>
              <a:pPr/>
              <a:t>38</a:t>
            </a:fld>
            <a:endParaRPr lang="en-US" dirty="0"/>
          </a:p>
        </p:txBody>
      </p:sp>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Security perspective</a:t>
            </a:r>
          </a:p>
        </p:txBody>
      </p:sp>
      <p:grpSp>
        <p:nvGrpSpPr>
          <p:cNvPr id="16" name="Group 15" descr="CAF security perspective capabilities include identity and access management, detective control, infrastructure security, data protection, and incident response.">
            <a:extLst>
              <a:ext uri="{FF2B5EF4-FFF2-40B4-BE49-F238E27FC236}">
                <a16:creationId xmlns:a16="http://schemas.microsoft.com/office/drawing/2014/main" id="{0FA899BA-3645-4CDB-A7F5-A63FAA1F96E4}"/>
              </a:ext>
            </a:extLst>
          </p:cNvPr>
          <p:cNvGrpSpPr/>
          <p:nvPr/>
        </p:nvGrpSpPr>
        <p:grpSpPr>
          <a:xfrm>
            <a:off x="390240" y="1259083"/>
            <a:ext cx="3594450" cy="4916086"/>
            <a:chOff x="390240" y="1259083"/>
            <a:chExt cx="3594450" cy="4916086"/>
          </a:xfrm>
        </p:grpSpPr>
        <p:pic>
          <p:nvPicPr>
            <p:cNvPr id="9" name="Picture 8" descr="caf security perspective and capabilities.">
              <a:extLst>
                <a:ext uri="{FF2B5EF4-FFF2-40B4-BE49-F238E27FC236}">
                  <a16:creationId xmlns:a16="http://schemas.microsoft.com/office/drawing/2014/main" id="{DC331C1B-2014-4636-BAC4-DE80F49CE9AF}"/>
                </a:ext>
              </a:extLst>
            </p:cNvPr>
            <p:cNvPicPr>
              <a:picLocks noChangeAspect="1"/>
            </p:cNvPicPr>
            <p:nvPr/>
          </p:nvPicPr>
          <p:blipFill>
            <a:blip r:embed="rId4"/>
            <a:stretch>
              <a:fillRect/>
            </a:stretch>
          </p:blipFill>
          <p:spPr>
            <a:xfrm>
              <a:off x="390240" y="1259083"/>
              <a:ext cx="3594450" cy="4916086"/>
            </a:xfrm>
            <a:prstGeom prst="rect">
              <a:avLst/>
            </a:prstGeom>
          </p:spPr>
        </p:pic>
        <p:sp>
          <p:nvSpPr>
            <p:cNvPr id="2" name="TextBox 1">
              <a:extLst>
                <a:ext uri="{FF2B5EF4-FFF2-40B4-BE49-F238E27FC236}">
                  <a16:creationId xmlns:a16="http://schemas.microsoft.com/office/drawing/2014/main" id="{FE03F14B-7E7E-4255-B3B6-9E02C94E5CB1}"/>
                </a:ext>
              </a:extLst>
            </p:cNvPr>
            <p:cNvSpPr txBox="1"/>
            <p:nvPr/>
          </p:nvSpPr>
          <p:spPr>
            <a:xfrm>
              <a:off x="602213" y="2422569"/>
              <a:ext cx="2002471" cy="584775"/>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Identity and access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management</a:t>
              </a:r>
            </a:p>
          </p:txBody>
        </p:sp>
        <p:sp>
          <p:nvSpPr>
            <p:cNvPr id="11" name="TextBox 10">
              <a:extLst>
                <a:ext uri="{FF2B5EF4-FFF2-40B4-BE49-F238E27FC236}">
                  <a16:creationId xmlns:a16="http://schemas.microsoft.com/office/drawing/2014/main" id="{6BCB0B1F-15F9-4EB1-AADA-85B2E0FDABC7}"/>
                </a:ext>
              </a:extLst>
            </p:cNvPr>
            <p:cNvSpPr txBox="1"/>
            <p:nvPr/>
          </p:nvSpPr>
          <p:spPr>
            <a:xfrm>
              <a:off x="602213" y="3287488"/>
              <a:ext cx="1781257"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Detective control</a:t>
              </a:r>
            </a:p>
          </p:txBody>
        </p:sp>
        <p:sp>
          <p:nvSpPr>
            <p:cNvPr id="12" name="TextBox 11">
              <a:extLst>
                <a:ext uri="{FF2B5EF4-FFF2-40B4-BE49-F238E27FC236}">
                  <a16:creationId xmlns:a16="http://schemas.microsoft.com/office/drawing/2014/main" id="{4FBA1ACC-9389-4D85-B679-D0C030CE611B}"/>
                </a:ext>
              </a:extLst>
            </p:cNvPr>
            <p:cNvSpPr txBox="1"/>
            <p:nvPr/>
          </p:nvSpPr>
          <p:spPr>
            <a:xfrm>
              <a:off x="602213" y="4025303"/>
              <a:ext cx="2241319"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Infrastructure security</a:t>
              </a:r>
            </a:p>
          </p:txBody>
        </p:sp>
        <p:sp>
          <p:nvSpPr>
            <p:cNvPr id="13" name="TextBox 12">
              <a:extLst>
                <a:ext uri="{FF2B5EF4-FFF2-40B4-BE49-F238E27FC236}">
                  <a16:creationId xmlns:a16="http://schemas.microsoft.com/office/drawing/2014/main" id="{7F7EDC4D-37D8-423E-AB7C-736381F02312}"/>
                </a:ext>
              </a:extLst>
            </p:cNvPr>
            <p:cNvSpPr txBox="1"/>
            <p:nvPr/>
          </p:nvSpPr>
          <p:spPr>
            <a:xfrm>
              <a:off x="602213" y="4789068"/>
              <a:ext cx="1643399"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Data protection</a:t>
              </a:r>
            </a:p>
          </p:txBody>
        </p:sp>
        <p:sp>
          <p:nvSpPr>
            <p:cNvPr id="14" name="TextBox 13">
              <a:extLst>
                <a:ext uri="{FF2B5EF4-FFF2-40B4-BE49-F238E27FC236}">
                  <a16:creationId xmlns:a16="http://schemas.microsoft.com/office/drawing/2014/main" id="{F491AE69-37E4-4061-ADB1-F201A51FB53C}"/>
                </a:ext>
              </a:extLst>
            </p:cNvPr>
            <p:cNvSpPr txBox="1"/>
            <p:nvPr/>
          </p:nvSpPr>
          <p:spPr>
            <a:xfrm>
              <a:off x="602213" y="5523362"/>
              <a:ext cx="1826141"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Incident response</a:t>
              </a:r>
            </a:p>
          </p:txBody>
        </p:sp>
      </p:grpSp>
      <p:sp>
        <p:nvSpPr>
          <p:cNvPr id="15" name="TextBox 14">
            <a:extLst>
              <a:ext uri="{FF2B5EF4-FFF2-40B4-BE49-F238E27FC236}">
                <a16:creationId xmlns:a16="http://schemas.microsoft.com/office/drawing/2014/main" id="{42380457-9830-466C-A16C-1B2C2E1317AA}"/>
              </a:ext>
            </a:extLst>
          </p:cNvPr>
          <p:cNvSpPr txBox="1"/>
          <p:nvPr/>
        </p:nvSpPr>
        <p:spPr>
          <a:xfrm>
            <a:off x="539417" y="6151419"/>
            <a:ext cx="3296095" cy="338554"/>
          </a:xfrm>
          <a:prstGeom prst="rect">
            <a:avLst/>
          </a:prstGeom>
          <a:noFill/>
        </p:spPr>
        <p:txBody>
          <a:bodyPr wrap="non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Security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4627418" y="1528177"/>
            <a:ext cx="6968837" cy="906266"/>
          </a:xfrm>
          <a:prstGeom prst="wedgeRoundRectCallout">
            <a:avLst>
              <a:gd name="adj1" fmla="val -10183"/>
              <a:gd name="adj2" fmla="val 15122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ensure that the organization </a:t>
            </a:r>
            <a:r>
              <a:rPr lang="en-US" sz="2400" b="1" dirty="0">
                <a:solidFill>
                  <a:srgbClr val="504BAB"/>
                </a:solidFill>
              </a:rPr>
              <a:t>meets its security objectives</a:t>
            </a:r>
            <a:r>
              <a:rPr lang="en-US" sz="2400" dirty="0">
                <a:solidFill>
                  <a:schemeClr val="tx1"/>
                </a:solidFill>
              </a:rPr>
              <a:t>.</a:t>
            </a: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170804" y="3429000"/>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6404478" y="5257800"/>
            <a:ext cx="3414717" cy="707886"/>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CISO, IT security managers,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and IT security analysts</a:t>
            </a:r>
          </a:p>
        </p:txBody>
      </p:sp>
    </p:spTree>
    <p:custDataLst>
      <p:tags r:id="rId1"/>
    </p:custDataLst>
    <p:extLst>
      <p:ext uri="{BB962C8B-B14F-4D97-AF65-F5344CB8AC3E}">
        <p14:creationId xmlns:p14="http://schemas.microsoft.com/office/powerpoint/2010/main" val="3482480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18">
            <a:extLst>
              <a:ext uri="{FF2B5EF4-FFF2-40B4-BE49-F238E27FC236}">
                <a16:creationId xmlns:a16="http://schemas.microsoft.com/office/drawing/2014/main" id="{63141108-C14F-F2C7-9AE9-86C96F832676}"/>
              </a:ext>
            </a:extLst>
          </p:cNvPr>
          <p:cNvSpPr>
            <a:spLocks noGrp="1"/>
          </p:cNvSpPr>
          <p:nvPr>
            <p:ph type="sldNum" sz="quarter" idx="20"/>
          </p:nvPr>
        </p:nvSpPr>
        <p:spPr/>
        <p:txBody>
          <a:bodyPr/>
          <a:lstStyle/>
          <a:p>
            <a:fld id="{930176A1-BCF0-4712-97A6-6B495F55390B}" type="slidenum">
              <a:rPr lang="en-US" smtClean="0"/>
              <a:pPr/>
              <a:t>39</a:t>
            </a:fld>
            <a:endParaRPr lang="en-US" dirty="0"/>
          </a:p>
        </p:txBody>
      </p:sp>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Operations perspective</a:t>
            </a:r>
          </a:p>
        </p:txBody>
      </p:sp>
      <p:grpSp>
        <p:nvGrpSpPr>
          <p:cNvPr id="17" name="Group 16" descr="CAF operations perspective capabilities include service monitoring, application performance monioring, resource inventory management, release management and change management, reporting and analytics, business continuity and disaster recovery, and IT service catalog.">
            <a:extLst>
              <a:ext uri="{FF2B5EF4-FFF2-40B4-BE49-F238E27FC236}">
                <a16:creationId xmlns:a16="http://schemas.microsoft.com/office/drawing/2014/main" id="{063D79A6-5913-4DF2-B77B-D75A9DFA0BD6}"/>
              </a:ext>
            </a:extLst>
          </p:cNvPr>
          <p:cNvGrpSpPr/>
          <p:nvPr/>
        </p:nvGrpSpPr>
        <p:grpSpPr>
          <a:xfrm>
            <a:off x="1200150" y="1151021"/>
            <a:ext cx="2922101" cy="5029200"/>
            <a:chOff x="419099" y="993168"/>
            <a:chExt cx="3133935" cy="5673293"/>
          </a:xfrm>
        </p:grpSpPr>
        <p:pic>
          <p:nvPicPr>
            <p:cNvPr id="9" name="Picture 8" descr="caf operations perspective and capabilities.">
              <a:extLst>
                <a:ext uri="{FF2B5EF4-FFF2-40B4-BE49-F238E27FC236}">
                  <a16:creationId xmlns:a16="http://schemas.microsoft.com/office/drawing/2014/main" id="{2849DED5-AE41-45D8-BF15-06F06AA19FA7}"/>
                </a:ext>
              </a:extLst>
            </p:cNvPr>
            <p:cNvPicPr>
              <a:picLocks noChangeAspect="1"/>
            </p:cNvPicPr>
            <p:nvPr/>
          </p:nvPicPr>
          <p:blipFill>
            <a:blip r:embed="rId4"/>
            <a:stretch>
              <a:fillRect/>
            </a:stretch>
          </p:blipFill>
          <p:spPr>
            <a:xfrm>
              <a:off x="419099" y="993168"/>
              <a:ext cx="3133935" cy="5673293"/>
            </a:xfrm>
            <a:prstGeom prst="rect">
              <a:avLst/>
            </a:prstGeom>
          </p:spPr>
        </p:pic>
        <p:sp>
          <p:nvSpPr>
            <p:cNvPr id="2" name="TextBox 1">
              <a:extLst>
                <a:ext uri="{FF2B5EF4-FFF2-40B4-BE49-F238E27FC236}">
                  <a16:creationId xmlns:a16="http://schemas.microsoft.com/office/drawing/2014/main" id="{0699F0A7-967A-46F5-A39B-1CA67AA1BD02}"/>
                </a:ext>
              </a:extLst>
            </p:cNvPr>
            <p:cNvSpPr txBox="1"/>
            <p:nvPr/>
          </p:nvSpPr>
          <p:spPr>
            <a:xfrm>
              <a:off x="607538" y="2118983"/>
              <a:ext cx="1871025"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Service monitoring</a:t>
              </a:r>
            </a:p>
          </p:txBody>
        </p:sp>
        <p:sp>
          <p:nvSpPr>
            <p:cNvPr id="11" name="TextBox 10">
              <a:extLst>
                <a:ext uri="{FF2B5EF4-FFF2-40B4-BE49-F238E27FC236}">
                  <a16:creationId xmlns:a16="http://schemas.microsoft.com/office/drawing/2014/main" id="{0D71DBEB-E6D6-4909-93F8-7B491072E638}"/>
                </a:ext>
              </a:extLst>
            </p:cNvPr>
            <p:cNvSpPr txBox="1"/>
            <p:nvPr/>
          </p:nvSpPr>
          <p:spPr>
            <a:xfrm>
              <a:off x="607538" y="2639518"/>
              <a:ext cx="2424431" cy="594159"/>
            </a:xfrm>
            <a:prstGeom prst="rect">
              <a:avLst/>
            </a:prstGeom>
            <a:solidFill>
              <a:schemeClr val="bg1"/>
            </a:solidFill>
          </p:spPr>
          <p:txBody>
            <a:bodyPr wrap="none" rtlCol="0">
              <a:spAutoFit/>
            </a:bodyPr>
            <a:lstStyle/>
            <a:p>
              <a: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t>Application performance</a:t>
              </a:r>
              <a:b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t>monitoring</a:t>
              </a:r>
            </a:p>
          </p:txBody>
        </p:sp>
        <p:sp>
          <p:nvSpPr>
            <p:cNvPr id="12" name="TextBox 11">
              <a:extLst>
                <a:ext uri="{FF2B5EF4-FFF2-40B4-BE49-F238E27FC236}">
                  <a16:creationId xmlns:a16="http://schemas.microsoft.com/office/drawing/2014/main" id="{7DBF894E-3C2E-45F8-A015-59B2CBFF0D35}"/>
                </a:ext>
              </a:extLst>
            </p:cNvPr>
            <p:cNvSpPr txBox="1"/>
            <p:nvPr/>
          </p:nvSpPr>
          <p:spPr>
            <a:xfrm>
              <a:off x="607538" y="3326974"/>
              <a:ext cx="1898277"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Resource inventory</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management</a:t>
              </a:r>
            </a:p>
          </p:txBody>
        </p:sp>
        <p:sp>
          <p:nvSpPr>
            <p:cNvPr id="13" name="TextBox 12">
              <a:extLst>
                <a:ext uri="{FF2B5EF4-FFF2-40B4-BE49-F238E27FC236}">
                  <a16:creationId xmlns:a16="http://schemas.microsoft.com/office/drawing/2014/main" id="{3C523FB0-BB9E-4167-9E49-D389363D93FB}"/>
                </a:ext>
              </a:extLst>
            </p:cNvPr>
            <p:cNvSpPr txBox="1"/>
            <p:nvPr/>
          </p:nvSpPr>
          <p:spPr>
            <a:xfrm>
              <a:off x="607538" y="3965395"/>
              <a:ext cx="2372855" cy="627168"/>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Release management/</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change management</a:t>
              </a:r>
            </a:p>
          </p:txBody>
        </p:sp>
        <p:sp>
          <p:nvSpPr>
            <p:cNvPr id="14" name="TextBox 13">
              <a:extLst>
                <a:ext uri="{FF2B5EF4-FFF2-40B4-BE49-F238E27FC236}">
                  <a16:creationId xmlns:a16="http://schemas.microsoft.com/office/drawing/2014/main" id="{266A7AB4-13C7-4F7F-86E0-E97A3B4D1279}"/>
                </a:ext>
              </a:extLst>
            </p:cNvPr>
            <p:cNvSpPr txBox="1"/>
            <p:nvPr/>
          </p:nvSpPr>
          <p:spPr>
            <a:xfrm>
              <a:off x="607538" y="4751225"/>
              <a:ext cx="2291012"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Reporting and analytics</a:t>
              </a:r>
            </a:p>
          </p:txBody>
        </p:sp>
        <p:sp>
          <p:nvSpPr>
            <p:cNvPr id="15" name="TextBox 14">
              <a:extLst>
                <a:ext uri="{FF2B5EF4-FFF2-40B4-BE49-F238E27FC236}">
                  <a16:creationId xmlns:a16="http://schemas.microsoft.com/office/drawing/2014/main" id="{E87E12FC-03FC-4079-BF2F-E43936FA286C}"/>
                </a:ext>
              </a:extLst>
            </p:cNvPr>
            <p:cNvSpPr txBox="1"/>
            <p:nvPr/>
          </p:nvSpPr>
          <p:spPr>
            <a:xfrm>
              <a:off x="607538" y="5309972"/>
              <a:ext cx="1984839"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Business continuity/</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Disaster recovery</a:t>
              </a:r>
            </a:p>
          </p:txBody>
        </p:sp>
        <p:sp>
          <p:nvSpPr>
            <p:cNvPr id="16" name="TextBox 15">
              <a:extLst>
                <a:ext uri="{FF2B5EF4-FFF2-40B4-BE49-F238E27FC236}">
                  <a16:creationId xmlns:a16="http://schemas.microsoft.com/office/drawing/2014/main" id="{F87FDDE8-FFA9-4431-9380-F0FA82AB0B5E}"/>
                </a:ext>
              </a:extLst>
            </p:cNvPr>
            <p:cNvSpPr txBox="1"/>
            <p:nvPr/>
          </p:nvSpPr>
          <p:spPr>
            <a:xfrm>
              <a:off x="607538" y="6086443"/>
              <a:ext cx="1723549"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IT service catalog</a:t>
              </a:r>
            </a:p>
          </p:txBody>
        </p:sp>
      </p:grpSp>
      <p:sp>
        <p:nvSpPr>
          <p:cNvPr id="18" name="TextBox 17">
            <a:extLst>
              <a:ext uri="{FF2B5EF4-FFF2-40B4-BE49-F238E27FC236}">
                <a16:creationId xmlns:a16="http://schemas.microsoft.com/office/drawing/2014/main" id="{B5AAF9BD-831E-4C96-BABB-FF09F3F3B00A}"/>
              </a:ext>
            </a:extLst>
          </p:cNvPr>
          <p:cNvSpPr txBox="1"/>
          <p:nvPr/>
        </p:nvSpPr>
        <p:spPr>
          <a:xfrm>
            <a:off x="899030" y="6155655"/>
            <a:ext cx="3584636" cy="338554"/>
          </a:xfrm>
          <a:prstGeom prst="rect">
            <a:avLst/>
          </a:prstGeom>
          <a:solidFill>
            <a:schemeClr val="bg1"/>
          </a:solidFill>
        </p:spPr>
        <p:txBody>
          <a:bodyPr wrap="non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Operations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4627418" y="1528176"/>
            <a:ext cx="6968837" cy="1654412"/>
          </a:xfrm>
          <a:prstGeom prst="wedgeRoundRectCallout">
            <a:avLst>
              <a:gd name="adj1" fmla="val -11205"/>
              <a:gd name="adj2" fmla="val 6884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align with and support the operations of the business, and </a:t>
            </a:r>
            <a:r>
              <a:rPr lang="en-US" sz="2400" b="1" dirty="0">
                <a:solidFill>
                  <a:srgbClr val="504BAB"/>
                </a:solidFill>
              </a:rPr>
              <a:t>define how day-to-day, quarter-to-quarter, and year-to-year business will be conducted</a:t>
            </a:r>
            <a:r>
              <a:rPr lang="en-US" sz="2400" dirty="0">
                <a:solidFill>
                  <a:schemeClr val="tx1"/>
                </a:solidFill>
              </a:rPr>
              <a:t>.</a:t>
            </a: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170804" y="3429000"/>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6366006" y="5261152"/>
            <a:ext cx="3491661" cy="707886"/>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IT operations managers and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IT support managers</a:t>
            </a:r>
          </a:p>
        </p:txBody>
      </p:sp>
    </p:spTree>
    <p:custDataLst>
      <p:tags r:id="rId1"/>
    </p:custDataLst>
    <p:extLst>
      <p:ext uri="{BB962C8B-B14F-4D97-AF65-F5344CB8AC3E}">
        <p14:creationId xmlns:p14="http://schemas.microsoft.com/office/powerpoint/2010/main" val="1366274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F6A59-888B-457D-A769-F3F707AF64FF}"/>
              </a:ext>
            </a:extLst>
          </p:cNvPr>
          <p:cNvSpPr>
            <a:spLocks noGrp="1"/>
          </p:cNvSpPr>
          <p:nvPr>
            <p:ph type="title"/>
          </p:nvPr>
        </p:nvSpPr>
        <p:spPr/>
        <p:txBody>
          <a:bodyPr/>
          <a:lstStyle/>
          <a:p>
            <a:r>
              <a:rPr lang="en-US" sz="4000" dirty="0"/>
              <a:t>Section 1: Introduction to cloud computing</a:t>
            </a:r>
          </a:p>
        </p:txBody>
      </p:sp>
      <p:sp>
        <p:nvSpPr>
          <p:cNvPr id="3" name="Text Placeholder 2">
            <a:extLst>
              <a:ext uri="{FF2B5EF4-FFF2-40B4-BE49-F238E27FC236}">
                <a16:creationId xmlns:a16="http://schemas.microsoft.com/office/drawing/2014/main" id="{B92454D8-B6CD-4E56-9489-FF31C8F0A260}"/>
              </a:ext>
            </a:extLst>
          </p:cNvPr>
          <p:cNvSpPr>
            <a:spLocks noGrp="1"/>
          </p:cNvSpPr>
          <p:nvPr>
            <p:ph type="subTitle" idx="1"/>
          </p:nvPr>
        </p:nvSpPr>
        <p:spPr/>
        <p:txBody>
          <a:bodyPr/>
          <a:lstStyle/>
          <a:p>
            <a:r>
              <a:rPr lang="en-US" dirty="0"/>
              <a:t>Module 1: Cloud Concepts Overview</a:t>
            </a:r>
          </a:p>
        </p:txBody>
      </p:sp>
    </p:spTree>
    <p:custDataLst>
      <p:tags r:id="rId1"/>
    </p:custDataLst>
    <p:extLst>
      <p:ext uri="{BB962C8B-B14F-4D97-AF65-F5344CB8AC3E}">
        <p14:creationId xmlns:p14="http://schemas.microsoft.com/office/powerpoint/2010/main" val="4220501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40</a:t>
            </a:fld>
            <a:endParaRPr lang="en-US" dirty="0"/>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dirty="0"/>
              <a:t>Section 4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400" dirty="0"/>
              <a:t>Cloud adoption is not instantaneous for most organizations and requires a thoughtful, deliberate strategy and alignment across the whole organization.</a:t>
            </a:r>
          </a:p>
          <a:p>
            <a:r>
              <a:rPr lang="en-US" sz="2400" dirty="0"/>
              <a:t>The AWS CAF was created to help organizations develop efficient and effective plans for their cloud adoption journey.</a:t>
            </a:r>
          </a:p>
          <a:p>
            <a:r>
              <a:rPr lang="en-US" sz="2400" dirty="0"/>
              <a:t>The AWS CAF organizes guidance into six areas of focus, called perspectives.</a:t>
            </a:r>
          </a:p>
          <a:p>
            <a:r>
              <a:rPr lang="en-US" sz="2400" dirty="0"/>
              <a:t>Perspectives consist of sets of business or technology capabilities that are the responsibility of key stakeholders.</a:t>
            </a:r>
          </a:p>
          <a:p>
            <a:endParaRPr lang="en-US" sz="2400" dirty="0"/>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65176" y="2157984"/>
            <a:ext cx="3931314" cy="3104201"/>
          </a:xfrm>
          <a:prstGeom prst="rect">
            <a:avLst/>
          </a:prstGeom>
        </p:spPr>
      </p:pic>
    </p:spTree>
    <p:custDataLst>
      <p:tags r:id="rId1"/>
    </p:custDataLst>
    <p:extLst>
      <p:ext uri="{BB962C8B-B14F-4D97-AF65-F5344CB8AC3E}">
        <p14:creationId xmlns:p14="http://schemas.microsoft.com/office/powerpoint/2010/main" val="20765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7" name="Text Placeholder 6">
            <a:extLst>
              <a:ext uri="{FF2B5EF4-FFF2-40B4-BE49-F238E27FC236}">
                <a16:creationId xmlns:a16="http://schemas.microsoft.com/office/drawing/2014/main" id="{A3440BC3-762D-4310-82DF-4E1F23D9E6A4}"/>
              </a:ext>
            </a:extLst>
          </p:cNvPr>
          <p:cNvSpPr>
            <a:spLocks noGrp="1"/>
          </p:cNvSpPr>
          <p:nvPr>
            <p:ph type="subTitle" idx="1"/>
          </p:nvPr>
        </p:nvSpPr>
        <p:spPr/>
        <p:txBody>
          <a:bodyPr/>
          <a:lstStyle/>
          <a:p>
            <a:r>
              <a:rPr lang="en-US" dirty="0"/>
              <a:t>Module 1: Cloud Concepts Overview</a:t>
            </a:r>
          </a:p>
          <a:p>
            <a:endParaRPr lang="en-US" dirty="0"/>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42</a:t>
            </a:fld>
            <a:endParaRPr lang="en-US" dirty="0"/>
          </a:p>
        </p:txBody>
      </p:sp>
      <p:sp>
        <p:nvSpPr>
          <p:cNvPr id="2" name="Title 1"/>
          <p:cNvSpPr>
            <a:spLocks noGrp="1"/>
          </p:cNvSpPr>
          <p:nvPr>
            <p:ph type="title"/>
          </p:nvPr>
        </p:nvSpPr>
        <p:spPr/>
        <p:txBody>
          <a:bodyPr>
            <a:noAutofit/>
          </a:bodyPr>
          <a:lstStyle/>
          <a:p>
            <a:r>
              <a:rPr lang="en-US" dirty="0"/>
              <a:t>Module summary                                                     </a:t>
            </a:r>
          </a:p>
        </p:txBody>
      </p:sp>
      <p:sp>
        <p:nvSpPr>
          <p:cNvPr id="10" name="Content Placeholder 9">
            <a:extLst>
              <a:ext uri="{FF2B5EF4-FFF2-40B4-BE49-F238E27FC236}">
                <a16:creationId xmlns:a16="http://schemas.microsoft.com/office/drawing/2014/main" id="{55E2B68A-D658-420D-B21A-5DDC8B6BB02F}"/>
              </a:ext>
            </a:extLst>
          </p:cNvPr>
          <p:cNvSpPr>
            <a:spLocks noGrp="1"/>
          </p:cNvSpPr>
          <p:nvPr>
            <p:ph sz="quarter" idx="21"/>
          </p:nvPr>
        </p:nvSpPr>
        <p:spPr/>
        <p:txBody>
          <a:bodyPr/>
          <a:lstStyle/>
          <a:p>
            <a:pPr marL="0" indent="0">
              <a:buNone/>
            </a:pPr>
            <a:r>
              <a:rPr lang="en-US" dirty="0"/>
              <a:t>In summary, in this module you learned how to:</a:t>
            </a:r>
          </a:p>
          <a:p>
            <a:r>
              <a:rPr lang="en-US" dirty="0"/>
              <a:t>Define different types of cloud computing models</a:t>
            </a:r>
          </a:p>
          <a:p>
            <a:r>
              <a:rPr lang="en-US" dirty="0"/>
              <a:t>Describe six advantages of cloud computing</a:t>
            </a:r>
            <a:endParaRPr lang="en-US" strike="sngStrike" dirty="0"/>
          </a:p>
          <a:p>
            <a:r>
              <a:rPr lang="en-US" dirty="0"/>
              <a:t>Recognize the main AWS service categories and core services</a:t>
            </a:r>
            <a:endParaRPr lang="en-US" strike="sngStrike" dirty="0"/>
          </a:p>
          <a:p>
            <a:r>
              <a:rPr lang="en-US" dirty="0"/>
              <a:t>Review the AWS Cloud Adoption Framework</a:t>
            </a:r>
            <a:endParaRPr lang="en-US" strike="sngStrike" dirty="0"/>
          </a:p>
          <a:p>
            <a:endParaRPr lang="en-US" dirty="0"/>
          </a:p>
          <a:p>
            <a:pPr marL="0" indent="0">
              <a:buNone/>
            </a:pPr>
            <a:br>
              <a:rPr lang="en-US" dirty="0"/>
            </a:br>
            <a:endParaRPr lang="en-US" dirty="0"/>
          </a:p>
          <a:p>
            <a:endParaRPr lang="en-US" dirty="0"/>
          </a:p>
          <a:p>
            <a:pPr marL="0" indent="0">
              <a:buNone/>
            </a:pPr>
            <a:endParaRPr lang="en-US" dirty="0"/>
          </a:p>
        </p:txBody>
      </p:sp>
    </p:spTree>
    <p:custDataLst>
      <p:tags r:id="rId1"/>
    </p:custDataLst>
    <p:extLst>
      <p:ext uri="{BB962C8B-B14F-4D97-AF65-F5344CB8AC3E}">
        <p14:creationId xmlns:p14="http://schemas.microsoft.com/office/powerpoint/2010/main" val="35869684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65DA1C6E-6993-C94C-CD3F-FA14E70E800F}"/>
              </a:ext>
              <a:ext uri="{C183D7F6-B498-43B3-948B-1728B52AA6E4}">
                <adec:decorative xmlns:adec="http://schemas.microsoft.com/office/drawing/2017/decorative" val="0"/>
              </a:ext>
            </a:extLst>
          </p:cNvPr>
          <p:cNvSpPr>
            <a:spLocks noGrp="1"/>
          </p:cNvSpPr>
          <p:nvPr>
            <p:ph type="sldNum" sz="quarter" idx="20"/>
          </p:nvPr>
        </p:nvSpPr>
        <p:spPr/>
        <p:txBody>
          <a:bodyPr/>
          <a:lstStyle/>
          <a:p>
            <a:fld id="{930176A1-BCF0-4712-97A6-6B495F55390B}" type="slidenum">
              <a:rPr lang="en-US" smtClean="0"/>
              <a:pPr/>
              <a:t>43</a:t>
            </a:fld>
            <a:endParaRPr lang="en-US" dirty="0"/>
          </a:p>
        </p:txBody>
      </p:sp>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dirty="0"/>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172549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6AE8F5CC-6E34-42F3-8205-7EBBE172B77D}"/>
              </a:ext>
            </a:extLst>
          </p:cNvPr>
          <p:cNvSpPr>
            <a:spLocks noGrp="1"/>
          </p:cNvSpPr>
          <p:nvPr>
            <p:ph type="sldNum" sz="quarter" idx="20"/>
          </p:nvPr>
        </p:nvSpPr>
        <p:spPr/>
        <p:txBody>
          <a:bodyPr/>
          <a:lstStyle/>
          <a:p>
            <a:fld id="{B23121D6-781A-4B6C-8D9B-3A8188A614AE}" type="slidenum">
              <a:rPr lang="en-US" smtClean="0"/>
              <a:pPr/>
              <a:t>44</a:t>
            </a:fld>
            <a:endParaRPr lang="en-US" dirty="0"/>
          </a:p>
        </p:txBody>
      </p:sp>
      <p:sp>
        <p:nvSpPr>
          <p:cNvPr id="3" name="Title 2">
            <a:extLst>
              <a:ext uri="{FF2B5EF4-FFF2-40B4-BE49-F238E27FC236}">
                <a16:creationId xmlns:a16="http://schemas.microsoft.com/office/drawing/2014/main" id="{A6BFFA0E-AF42-4BF5-A28B-5A1FA222B902}"/>
              </a:ext>
            </a:extLst>
          </p:cNvPr>
          <p:cNvSpPr>
            <a:spLocks noGrp="1"/>
          </p:cNvSpPr>
          <p:nvPr>
            <p:ph type="title"/>
          </p:nvPr>
        </p:nvSpPr>
        <p:spPr/>
        <p:txBody>
          <a:bodyPr>
            <a:normAutofit fontScale="90000"/>
          </a:bodyPr>
          <a:lstStyle/>
          <a:p>
            <a:r>
              <a:rPr lang="en-US" dirty="0"/>
              <a:t>Sample exam question</a:t>
            </a:r>
          </a:p>
        </p:txBody>
      </p:sp>
      <p:sp>
        <p:nvSpPr>
          <p:cNvPr id="4" name="Text Placeholder 3">
            <a:extLst>
              <a:ext uri="{FF2B5EF4-FFF2-40B4-BE49-F238E27FC236}">
                <a16:creationId xmlns:a16="http://schemas.microsoft.com/office/drawing/2014/main" id="{2D1032F5-5931-4A8E-B1A1-5F924A4E986A}"/>
              </a:ext>
            </a:extLst>
          </p:cNvPr>
          <p:cNvSpPr>
            <a:spLocks noGrp="1"/>
          </p:cNvSpPr>
          <p:nvPr>
            <p:ph type="body" idx="1"/>
          </p:nvPr>
        </p:nvSpPr>
        <p:spPr/>
        <p:txBody>
          <a:bodyPr/>
          <a:lstStyle/>
          <a:p>
            <a:pPr marL="0" indent="0">
              <a:buNone/>
            </a:pPr>
            <a:r>
              <a:rPr lang="en-US" sz="2000" dirty="0"/>
              <a:t>Why is AWS more economical than traditional data centers for applications with varying compute workloads?</a:t>
            </a:r>
          </a:p>
        </p:txBody>
      </p:sp>
      <p:sp>
        <p:nvSpPr>
          <p:cNvPr id="7" name="Choice Header">
            <a:extLst>
              <a:ext uri="{FF2B5EF4-FFF2-40B4-BE49-F238E27FC236}">
                <a16:creationId xmlns:a16="http://schemas.microsoft.com/office/drawing/2014/main" id="{3E3755FE-66B5-49CC-855D-2AFAAF8A73A6}"/>
              </a:ext>
            </a:extLst>
          </p:cNvPr>
          <p:cNvSpPr txBox="1">
            <a:spLocks/>
          </p:cNvSpPr>
          <p:nvPr/>
        </p:nvSpPr>
        <p:spPr>
          <a:xfrm>
            <a:off x="0" y="2109788"/>
            <a:ext cx="887413" cy="317500"/>
          </a:xfrm>
          <a:prstGeom prst="rect">
            <a:avLst/>
          </a:prstGeom>
          <a:solidFill>
            <a:schemeClr val="accent2"/>
          </a:solidFill>
          <a:ln>
            <a:noFill/>
          </a:ln>
        </p:spPr>
        <p:txBody>
          <a:bodyPr lIns="0" rIns="0">
            <a:noAutofit/>
          </a:bodyPr>
          <a:lstStyle>
            <a:defPPr>
              <a:defRPr lang="en-US"/>
            </a:defPPr>
            <a:lvl1pPr marL="0" indent="0" algn="ctr"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Choice</a:t>
            </a:r>
          </a:p>
        </p:txBody>
      </p:sp>
      <p:sp>
        <p:nvSpPr>
          <p:cNvPr id="8" name="Response Header">
            <a:extLst>
              <a:ext uri="{FF2B5EF4-FFF2-40B4-BE49-F238E27FC236}">
                <a16:creationId xmlns:a16="http://schemas.microsoft.com/office/drawing/2014/main" id="{60558D72-BD1A-4B7D-9939-2FCA132FBF6D}"/>
              </a:ext>
            </a:extLst>
          </p:cNvPr>
          <p:cNvSpPr txBox="1">
            <a:spLocks/>
          </p:cNvSpPr>
          <p:nvPr/>
        </p:nvSpPr>
        <p:spPr>
          <a:xfrm>
            <a:off x="907950" y="2109788"/>
            <a:ext cx="11284050" cy="317500"/>
          </a:xfrm>
          <a:prstGeom prst="rect">
            <a:avLst/>
          </a:prstGeom>
          <a:solidFill>
            <a:schemeClr val="accent2"/>
          </a:solidFill>
          <a:ln>
            <a:noFill/>
          </a:ln>
        </p:spPr>
        <p:txBody>
          <a:bodyPr lIns="91440" rIns="0">
            <a:noAutofit/>
          </a:bodyPr>
          <a:lstStyle>
            <a:defPPr>
              <a:defRPr lang="en-US"/>
            </a:defPPr>
            <a:lvl1pPr marL="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Response</a:t>
            </a:r>
          </a:p>
        </p:txBody>
      </p:sp>
      <p:sp>
        <p:nvSpPr>
          <p:cNvPr id="9" name="First Resp #">
            <a:extLst>
              <a:ext uri="{FF2B5EF4-FFF2-40B4-BE49-F238E27FC236}">
                <a16:creationId xmlns:a16="http://schemas.microsoft.com/office/drawing/2014/main" id="{65A4A2A3-944B-4A39-AAC8-A3FA4ACE17D0}"/>
              </a:ext>
            </a:extLst>
          </p:cNvPr>
          <p:cNvSpPr txBox="1">
            <a:spLocks/>
          </p:cNvSpPr>
          <p:nvPr/>
        </p:nvSpPr>
        <p:spPr>
          <a:xfrm>
            <a:off x="1" y="2427252"/>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A</a:t>
            </a:r>
          </a:p>
        </p:txBody>
      </p:sp>
      <p:sp>
        <p:nvSpPr>
          <p:cNvPr id="10" name="First Resp Text">
            <a:extLst>
              <a:ext uri="{FF2B5EF4-FFF2-40B4-BE49-F238E27FC236}">
                <a16:creationId xmlns:a16="http://schemas.microsoft.com/office/drawing/2014/main" id="{8EE2B018-D421-43B3-B700-1A833B27E6DF}"/>
              </a:ext>
            </a:extLst>
          </p:cNvPr>
          <p:cNvSpPr txBox="1">
            <a:spLocks/>
          </p:cNvSpPr>
          <p:nvPr/>
        </p:nvSpPr>
        <p:spPr>
          <a:xfrm>
            <a:off x="907950" y="2427252"/>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2000" dirty="0"/>
              <a:t>Amazon Elastic Compute Cloud (Amazon EC2) costs are billed on a monthly basis.</a:t>
            </a:r>
            <a:endParaRPr lang="en-US" dirty="0"/>
          </a:p>
        </p:txBody>
      </p:sp>
      <p:sp>
        <p:nvSpPr>
          <p:cNvPr id="11" name="Second Resp #">
            <a:extLst>
              <a:ext uri="{FF2B5EF4-FFF2-40B4-BE49-F238E27FC236}">
                <a16:creationId xmlns:a16="http://schemas.microsoft.com/office/drawing/2014/main" id="{0BCD2BF9-FDB8-4214-922C-6D75F9BC5A8D}"/>
              </a:ext>
            </a:extLst>
          </p:cNvPr>
          <p:cNvSpPr txBox="1">
            <a:spLocks/>
          </p:cNvSpPr>
          <p:nvPr/>
        </p:nvSpPr>
        <p:spPr>
          <a:xfrm>
            <a:off x="1" y="3100734"/>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B</a:t>
            </a:r>
          </a:p>
        </p:txBody>
      </p:sp>
      <p:sp>
        <p:nvSpPr>
          <p:cNvPr id="12" name="Second Resp Text">
            <a:extLst>
              <a:ext uri="{FF2B5EF4-FFF2-40B4-BE49-F238E27FC236}">
                <a16:creationId xmlns:a16="http://schemas.microsoft.com/office/drawing/2014/main" id="{F41F4413-7F37-426A-8D49-D62F69440F7B}"/>
              </a:ext>
            </a:extLst>
          </p:cNvPr>
          <p:cNvSpPr txBox="1">
            <a:spLocks/>
          </p:cNvSpPr>
          <p:nvPr/>
        </p:nvSpPr>
        <p:spPr>
          <a:xfrm>
            <a:off x="907950" y="3100734"/>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2000" dirty="0"/>
              <a:t>Customers retain full administrative access to their Amazon EC2 instances.</a:t>
            </a:r>
            <a:endParaRPr lang="en-US" dirty="0"/>
          </a:p>
        </p:txBody>
      </p:sp>
      <p:sp>
        <p:nvSpPr>
          <p:cNvPr id="13" name="Third Resp #">
            <a:extLst>
              <a:ext uri="{FF2B5EF4-FFF2-40B4-BE49-F238E27FC236}">
                <a16:creationId xmlns:a16="http://schemas.microsoft.com/office/drawing/2014/main" id="{D3D9828D-2026-4471-8E3E-251D638B962F}"/>
              </a:ext>
            </a:extLst>
          </p:cNvPr>
          <p:cNvSpPr txBox="1">
            <a:spLocks/>
          </p:cNvSpPr>
          <p:nvPr/>
        </p:nvSpPr>
        <p:spPr>
          <a:xfrm>
            <a:off x="1" y="3774216"/>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C</a:t>
            </a:r>
          </a:p>
        </p:txBody>
      </p:sp>
      <p:sp>
        <p:nvSpPr>
          <p:cNvPr id="14" name="Third Resp Text">
            <a:extLst>
              <a:ext uri="{FF2B5EF4-FFF2-40B4-BE49-F238E27FC236}">
                <a16:creationId xmlns:a16="http://schemas.microsoft.com/office/drawing/2014/main" id="{C77A67E1-7AFF-48EB-A76D-E090A7C28BB9}"/>
              </a:ext>
            </a:extLst>
          </p:cNvPr>
          <p:cNvSpPr txBox="1">
            <a:spLocks/>
          </p:cNvSpPr>
          <p:nvPr/>
        </p:nvSpPr>
        <p:spPr>
          <a:xfrm>
            <a:off x="907950" y="3774216"/>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2000" dirty="0"/>
              <a:t>Amazon EC2 instances can be launched on-demand when needed.</a:t>
            </a:r>
            <a:endParaRPr lang="en-US" dirty="0"/>
          </a:p>
        </p:txBody>
      </p:sp>
      <p:sp>
        <p:nvSpPr>
          <p:cNvPr id="15" name="Fourth Resp #">
            <a:extLst>
              <a:ext uri="{FF2B5EF4-FFF2-40B4-BE49-F238E27FC236}">
                <a16:creationId xmlns:a16="http://schemas.microsoft.com/office/drawing/2014/main" id="{4450AE74-48CE-4056-9DF0-FCAD15DA0510}"/>
              </a:ext>
            </a:extLst>
          </p:cNvPr>
          <p:cNvSpPr txBox="1">
            <a:spLocks/>
          </p:cNvSpPr>
          <p:nvPr/>
        </p:nvSpPr>
        <p:spPr>
          <a:xfrm>
            <a:off x="1" y="4447698"/>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D</a:t>
            </a:r>
          </a:p>
        </p:txBody>
      </p:sp>
      <p:sp>
        <p:nvSpPr>
          <p:cNvPr id="16" name="Fourth Resp Text">
            <a:extLst>
              <a:ext uri="{FF2B5EF4-FFF2-40B4-BE49-F238E27FC236}">
                <a16:creationId xmlns:a16="http://schemas.microsoft.com/office/drawing/2014/main" id="{27F046F0-2E53-4A9E-8143-0C3117088354}"/>
              </a:ext>
            </a:extLst>
          </p:cNvPr>
          <p:cNvSpPr txBox="1">
            <a:spLocks/>
          </p:cNvSpPr>
          <p:nvPr/>
        </p:nvSpPr>
        <p:spPr>
          <a:xfrm>
            <a:off x="907950" y="4466748"/>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2000" dirty="0"/>
              <a:t>Customers can permanently run enough instances to handle peak workloads.</a:t>
            </a:r>
            <a:endParaRPr lang="en-US" dirty="0"/>
          </a:p>
        </p:txBody>
      </p:sp>
    </p:spTree>
    <p:custDataLst>
      <p:tags r:id="rId1"/>
    </p:custDataLst>
    <p:extLst>
      <p:ext uri="{BB962C8B-B14F-4D97-AF65-F5344CB8AC3E}">
        <p14:creationId xmlns:p14="http://schemas.microsoft.com/office/powerpoint/2010/main" val="2260481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48232D2-1E58-4E6C-8676-8E29FC20FC6C}"/>
              </a:ext>
            </a:extLst>
          </p:cNvPr>
          <p:cNvSpPr>
            <a:spLocks noGrp="1"/>
          </p:cNvSpPr>
          <p:nvPr>
            <p:ph type="sldNum" sz="quarter" idx="20"/>
          </p:nvPr>
        </p:nvSpPr>
        <p:spPr/>
        <p:txBody>
          <a:bodyPr/>
          <a:lstStyle/>
          <a:p>
            <a:fld id="{930176A1-BCF0-4712-97A6-6B495F55390B}" type="slidenum">
              <a:rPr lang="en-US" smtClean="0"/>
              <a:pPr/>
              <a:t>45</a:t>
            </a:fld>
            <a:endParaRPr lang="en-US" dirty="0"/>
          </a:p>
        </p:txBody>
      </p:sp>
      <p:sp>
        <p:nvSpPr>
          <p:cNvPr id="2" name="Title 1">
            <a:extLst>
              <a:ext uri="{FF2B5EF4-FFF2-40B4-BE49-F238E27FC236}">
                <a16:creationId xmlns:a16="http://schemas.microsoft.com/office/drawing/2014/main" id="{2D009E08-6EF9-4763-B751-A90A8DE6C6DE}"/>
              </a:ext>
            </a:extLst>
          </p:cNvPr>
          <p:cNvSpPr>
            <a:spLocks noGrp="1"/>
          </p:cNvSpPr>
          <p:nvPr>
            <p:ph type="title"/>
          </p:nvPr>
        </p:nvSpPr>
        <p:spPr/>
        <p:txBody>
          <a:bodyPr>
            <a:normAutofit fontScale="90000"/>
          </a:bodyPr>
          <a:lstStyle/>
          <a:p>
            <a:r>
              <a:rPr lang="en-US" dirty="0"/>
              <a:t>Sample exam question answer</a:t>
            </a:r>
          </a:p>
        </p:txBody>
      </p:sp>
      <p:sp>
        <p:nvSpPr>
          <p:cNvPr id="3" name="Question">
            <a:extLst>
              <a:ext uri="{FF2B5EF4-FFF2-40B4-BE49-F238E27FC236}">
                <a16:creationId xmlns:a16="http://schemas.microsoft.com/office/drawing/2014/main" id="{B0047F3C-A350-43B3-9AFA-EEEB667F6BAC}"/>
              </a:ext>
            </a:extLst>
          </p:cNvPr>
          <p:cNvSpPr>
            <a:spLocks noGrp="1"/>
          </p:cNvSpPr>
          <p:nvPr>
            <p:ph type="body" idx="1"/>
          </p:nvPr>
        </p:nvSpPr>
        <p:spPr/>
        <p:txBody>
          <a:bodyPr/>
          <a:lstStyle/>
          <a:p>
            <a:pPr marL="0" indent="0">
              <a:buNone/>
            </a:pPr>
            <a:r>
              <a:rPr lang="en-US" sz="2000" dirty="0"/>
              <a:t>Why is AWS more economical than traditional data centers for applications with varying compute workloads?</a:t>
            </a:r>
          </a:p>
        </p:txBody>
      </p:sp>
      <p:sp>
        <p:nvSpPr>
          <p:cNvPr id="5" name="Rationale">
            <a:extLst>
              <a:ext uri="{FF2B5EF4-FFF2-40B4-BE49-F238E27FC236}">
                <a16:creationId xmlns:a16="http://schemas.microsoft.com/office/drawing/2014/main" id="{EDA91F98-C3D8-40E2-B6E9-2C5CEDC73AAC}"/>
              </a:ext>
            </a:extLst>
          </p:cNvPr>
          <p:cNvSpPr>
            <a:spLocks noGrp="1"/>
          </p:cNvSpPr>
          <p:nvPr>
            <p:ph type="body" idx="2"/>
          </p:nvPr>
        </p:nvSpPr>
        <p:spPr/>
        <p:txBody>
          <a:bodyPr/>
          <a:lstStyle/>
          <a:p>
            <a:r>
              <a:rPr lang="en-US" dirty="0"/>
              <a:t>The keywords in the question are </a:t>
            </a:r>
            <a:r>
              <a:rPr lang="en-US" sz="2000" dirty="0"/>
              <a:t>AWS is more economical than traditional data centers for applications with varying</a:t>
            </a:r>
            <a:r>
              <a:rPr lang="en-US" dirty="0"/>
              <a:t>. </a:t>
            </a:r>
          </a:p>
          <a:p>
            <a:endParaRPr lang="en-US" dirty="0"/>
          </a:p>
        </p:txBody>
      </p:sp>
      <p:sp>
        <p:nvSpPr>
          <p:cNvPr id="4" name="Correct Answer">
            <a:extLst>
              <a:ext uri="{FF2B5EF4-FFF2-40B4-BE49-F238E27FC236}">
                <a16:creationId xmlns:a16="http://schemas.microsoft.com/office/drawing/2014/main" id="{21CE4A39-85FE-4EFF-8A71-9C62896D8042}"/>
              </a:ext>
            </a:extLst>
          </p:cNvPr>
          <p:cNvSpPr>
            <a:spLocks noGrp="1"/>
          </p:cNvSpPr>
          <p:nvPr>
            <p:ph type="subTitle" idx="4"/>
          </p:nvPr>
        </p:nvSpPr>
        <p:spPr/>
        <p:txBody>
          <a:bodyPr tIns="0" bIns="0" anchor="ctr" anchorCtr="0"/>
          <a:lstStyle/>
          <a:p>
            <a:r>
              <a:rPr lang="en-US" dirty="0"/>
              <a:t>The correct answer is C.</a:t>
            </a:r>
          </a:p>
        </p:txBody>
      </p:sp>
    </p:spTree>
    <p:custDataLst>
      <p:tags r:id="rId1"/>
    </p:custDataLst>
    <p:extLst>
      <p:ext uri="{BB962C8B-B14F-4D97-AF65-F5344CB8AC3E}">
        <p14:creationId xmlns:p14="http://schemas.microsoft.com/office/powerpoint/2010/main" val="370866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46</a:t>
            </a:fld>
            <a:endParaRPr lang="en-US" dirty="0"/>
          </a:p>
        </p:txBody>
      </p:sp>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sz="quarter" idx="21"/>
          </p:nvPr>
        </p:nvSpPr>
        <p:spPr/>
        <p:txBody>
          <a:bodyPr>
            <a:normAutofit/>
          </a:bodyPr>
          <a:lstStyle/>
          <a:p>
            <a:r>
              <a:rPr lang="en-US" sz="2400" dirty="0"/>
              <a:t>What is AWS? YouTube video: </a:t>
            </a:r>
            <a:r>
              <a:rPr lang="en-GB" sz="2400" dirty="0">
                <a:hlinkClick r:id="rId4"/>
              </a:rPr>
              <a:t>https://www.youtube.com/watch?v=mZ5H8sn_2ZI&amp;feature=youtu.be</a:t>
            </a:r>
            <a:endParaRPr lang="en-US" sz="2400" dirty="0"/>
          </a:p>
          <a:p>
            <a:r>
              <a:rPr lang="en-US" sz="2400" dirty="0"/>
              <a:t>Cloud computing with AWS website: </a:t>
            </a:r>
            <a:r>
              <a:rPr lang="en-GB" sz="2400" dirty="0">
                <a:hlinkClick r:id="rId5"/>
              </a:rPr>
              <a:t>https://aws.amazon.com/what-is-aws/</a:t>
            </a:r>
            <a:endParaRPr lang="en-US" sz="2400" dirty="0"/>
          </a:p>
          <a:p>
            <a:r>
              <a:rPr lang="en-US" sz="2400" dirty="0"/>
              <a:t>Overview of Amazon Web Services whitepaper: </a:t>
            </a:r>
            <a:r>
              <a:rPr lang="en-GB" sz="2400" dirty="0">
                <a:hlinkClick r:id="rId6"/>
              </a:rPr>
              <a:t>https://d1.awsstatic.com/whitepapers/aws-overview.pdf</a:t>
            </a:r>
            <a:endParaRPr lang="en-US" sz="2400" dirty="0"/>
          </a:p>
          <a:p>
            <a:r>
              <a:rPr lang="en-US" sz="2400" dirty="0"/>
              <a:t>An Overview of the AWS Cloud Adoption Framework whitepaper: </a:t>
            </a:r>
            <a:r>
              <a:rPr lang="en-GB" sz="2400" dirty="0">
                <a:hlinkClick r:id="rId7"/>
              </a:rPr>
              <a:t>https://d1.awsstatic.com/whitepapers/aws_cloud_adoption_framework.pdf</a:t>
            </a:r>
            <a:endParaRPr lang="en-US" sz="2400" dirty="0"/>
          </a:p>
          <a:p>
            <a:r>
              <a:rPr lang="en-US" sz="2400" dirty="0"/>
              <a:t>6 Strategies for Migrating Applications to the Cloud AWS Cloud Enterprise Strategy blog post: </a:t>
            </a:r>
            <a:r>
              <a:rPr lang="en-GB" sz="2400" dirty="0">
                <a:hlinkClick r:id="rId8"/>
              </a:rPr>
              <a:t>https://aws.amazon.com/blogs/enterprise-strategy/6-strategies-for-migrating-applications-to-the-cloud/</a:t>
            </a:r>
            <a:endParaRPr lang="en-US" sz="2400" dirty="0"/>
          </a:p>
        </p:txBody>
      </p:sp>
    </p:spTree>
    <p:custDataLst>
      <p:tags r:id="rId1"/>
    </p:custDataLst>
    <p:extLst>
      <p:ext uri="{BB962C8B-B14F-4D97-AF65-F5344CB8AC3E}">
        <p14:creationId xmlns:p14="http://schemas.microsoft.com/office/powerpoint/2010/main" val="880495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9D071E9-1886-4EB3-B517-57EE3BACB16F}"/>
              </a:ext>
            </a:extLst>
          </p:cNvPr>
          <p:cNvSpPr>
            <a:spLocks noGrp="1"/>
          </p:cNvSpPr>
          <p:nvPr>
            <p:ph type="sldNum" sz="quarter" idx="20"/>
          </p:nvPr>
        </p:nvSpPr>
        <p:spPr/>
        <p:txBody>
          <a:bodyPr/>
          <a:lstStyle/>
          <a:p>
            <a:fld id="{B23121D6-781A-4B6C-8D9B-3A8188A614AE}" type="slidenum">
              <a:rPr lang="en-US" smtClean="0"/>
              <a:t>47</a:t>
            </a:fld>
            <a:endParaRPr lang="en-US" dirty="0"/>
          </a:p>
        </p:txBody>
      </p:sp>
      <p:sp>
        <p:nvSpPr>
          <p:cNvPr id="2" name="Title 1">
            <a:extLst>
              <a:ext uri="{FF2B5EF4-FFF2-40B4-BE49-F238E27FC236}">
                <a16:creationId xmlns:a16="http://schemas.microsoft.com/office/drawing/2014/main" id="{9B11474D-3771-4F25-8A94-0EF301AE2062}"/>
              </a:ext>
            </a:extLst>
          </p:cNvPr>
          <p:cNvSpPr>
            <a:spLocks noGrp="1"/>
          </p:cNvSpPr>
          <p:nvPr>
            <p:ph type="title"/>
          </p:nvPr>
        </p:nvSpPr>
        <p:spPr/>
        <p:txBody>
          <a:bodyPr/>
          <a:lstStyle/>
          <a:p>
            <a:r>
              <a:rPr lang="en-US" dirty="0"/>
              <a:t>Thank you</a:t>
            </a:r>
          </a:p>
        </p:txBody>
      </p:sp>
      <p:sp>
        <p:nvSpPr>
          <p:cNvPr id="6" name="Text Placeholder 5">
            <a:extLst>
              <a:ext uri="{FF2B5EF4-FFF2-40B4-BE49-F238E27FC236}">
                <a16:creationId xmlns:a16="http://schemas.microsoft.com/office/drawing/2014/main" id="{37D19DB1-8CC4-4D1C-8D48-67540AF80AAD}"/>
              </a:ext>
            </a:extLst>
          </p:cNvPr>
          <p:cNvSpPr>
            <a:spLocks noGrp="1"/>
          </p:cNvSpPr>
          <p:nvPr>
            <p:ph type="body" sz="quarter" idx="21"/>
          </p:nvPr>
        </p:nvSpPr>
        <p:spPr>
          <a:xfrm>
            <a:off x="2551176" y="5212079"/>
            <a:ext cx="9637776" cy="400110"/>
          </a:xfrm>
        </p:spPr>
        <p:txBody>
          <a:bodyPr/>
          <a:lstStyle/>
          <a:p>
            <a:r>
              <a:rPr lang="en-US"/>
              <a:t>All </a:t>
            </a:r>
            <a:r>
              <a:rPr lang="en-US" dirty="0"/>
              <a:t>trademarks are the property of their owners.</a:t>
            </a:r>
          </a:p>
        </p:txBody>
      </p:sp>
    </p:spTree>
    <p:custDataLst>
      <p:tags r:id="rId1"/>
    </p:custDataLst>
    <p:extLst>
      <p:ext uri="{BB962C8B-B14F-4D97-AF65-F5344CB8AC3E}">
        <p14:creationId xmlns:p14="http://schemas.microsoft.com/office/powerpoint/2010/main" val="1395873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a:t>
            </a:fld>
            <a:endParaRPr lang="en-US" dirty="0"/>
          </a:p>
        </p:txBody>
      </p:sp>
      <p:sp>
        <p:nvSpPr>
          <p:cNvPr id="4" name="Title 3"/>
          <p:cNvSpPr>
            <a:spLocks noGrp="1"/>
          </p:cNvSpPr>
          <p:nvPr>
            <p:ph type="title"/>
          </p:nvPr>
        </p:nvSpPr>
        <p:spPr/>
        <p:txBody>
          <a:bodyPr/>
          <a:lstStyle/>
          <a:p>
            <a:r>
              <a:rPr lang="en-US" dirty="0"/>
              <a:t>What is cloud computing? </a:t>
            </a:r>
          </a:p>
        </p:txBody>
      </p:sp>
      <p:pic>
        <p:nvPicPr>
          <p:cNvPr id="3" name="Picture 5" descr="Shows an illustration of a cloud over some colorful office buildings.">
            <a:extLst>
              <a:ext uri="{C183D7F6-B498-43B3-948B-1728B52AA6E4}">
                <adec:decorative xmlns:adec="http://schemas.microsoft.com/office/drawing/2017/decorative" val="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12590" y="2075138"/>
            <a:ext cx="5166820" cy="344370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340001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6</a:t>
            </a:fld>
            <a:endParaRPr lang="en-US" dirty="0"/>
          </a:p>
        </p:txBody>
      </p:sp>
      <p:sp>
        <p:nvSpPr>
          <p:cNvPr id="4" name="Title 3"/>
          <p:cNvSpPr>
            <a:spLocks noGrp="1"/>
          </p:cNvSpPr>
          <p:nvPr>
            <p:ph type="title"/>
          </p:nvPr>
        </p:nvSpPr>
        <p:spPr/>
        <p:txBody>
          <a:bodyPr/>
          <a:lstStyle/>
          <a:p>
            <a:r>
              <a:rPr lang="en-US" dirty="0"/>
              <a:t>Cloud computing defined </a:t>
            </a:r>
          </a:p>
        </p:txBody>
      </p:sp>
      <p:sp>
        <p:nvSpPr>
          <p:cNvPr id="7" name="Content Placeholder 6"/>
          <p:cNvSpPr>
            <a:spLocks noGrp="1"/>
          </p:cNvSpPr>
          <p:nvPr>
            <p:ph sz="quarter" idx="21"/>
          </p:nvPr>
        </p:nvSpPr>
        <p:spPr/>
        <p:txBody>
          <a:bodyPr/>
          <a:lstStyle/>
          <a:p>
            <a:pPr marL="0" indent="0">
              <a:buNone/>
            </a:pPr>
            <a:r>
              <a:rPr lang="en-US" b="1" dirty="0">
                <a:solidFill>
                  <a:srgbClr val="504BAB"/>
                </a:solidFill>
                <a:latin typeface="+mn-lt"/>
                <a:ea typeface="Amazon Ember" panose="020B0603020204020204" pitchFamily="34" charset="0"/>
                <a:cs typeface="Amazon Ember" panose="020B0603020204020204" pitchFamily="34" charset="0"/>
              </a:rPr>
              <a:t>Cloud</a:t>
            </a:r>
            <a:r>
              <a:rPr lang="en-US" b="1" dirty="0">
                <a:solidFill>
                  <a:schemeClr val="accent5"/>
                </a:solidFill>
                <a:latin typeface="+mn-lt"/>
                <a:ea typeface="Amazon Ember" panose="020B0603020204020204" pitchFamily="34" charset="0"/>
                <a:cs typeface="Amazon Ember" panose="020B0603020204020204" pitchFamily="34" charset="0"/>
              </a:rPr>
              <a:t> </a:t>
            </a:r>
            <a:r>
              <a:rPr lang="en-US" b="1" dirty="0">
                <a:solidFill>
                  <a:srgbClr val="504BAB"/>
                </a:solidFill>
                <a:latin typeface="+mn-lt"/>
                <a:ea typeface="Amazon Ember" panose="020B0603020204020204" pitchFamily="34" charset="0"/>
                <a:cs typeface="Amazon Ember" panose="020B0603020204020204" pitchFamily="34" charset="0"/>
              </a:rPr>
              <a:t>computing</a:t>
            </a:r>
            <a:r>
              <a:rPr lang="en-US" dirty="0">
                <a:latin typeface="+mn-lt"/>
                <a:ea typeface="Amazon Ember" panose="020B0603020204020204" pitchFamily="34" charset="0"/>
                <a:cs typeface="Amazon Ember" panose="020B0603020204020204" pitchFamily="34" charset="0"/>
              </a:rPr>
              <a:t> is the </a:t>
            </a:r>
            <a:r>
              <a:rPr lang="en-US" b="1" dirty="0">
                <a:solidFill>
                  <a:srgbClr val="504BAB"/>
                </a:solidFill>
                <a:latin typeface="+mn-lt"/>
                <a:ea typeface="Amazon Ember" panose="020B0603020204020204" pitchFamily="34" charset="0"/>
                <a:cs typeface="Amazon Ember" panose="020B0603020204020204" pitchFamily="34" charset="0"/>
              </a:rPr>
              <a:t>on-demand </a:t>
            </a:r>
            <a:r>
              <a:rPr lang="en-US" dirty="0">
                <a:latin typeface="+mn-lt"/>
                <a:ea typeface="Amazon Ember" panose="020B0603020204020204" pitchFamily="34" charset="0"/>
                <a:cs typeface="Amazon Ember" panose="020B0603020204020204" pitchFamily="34" charset="0"/>
              </a:rPr>
              <a:t>delivery of compute power, database, storage, applications, and other IT resources </a:t>
            </a:r>
            <a:r>
              <a:rPr lang="en-US" b="1" dirty="0">
                <a:solidFill>
                  <a:srgbClr val="504BAB"/>
                </a:solidFill>
                <a:latin typeface="+mn-lt"/>
                <a:ea typeface="Amazon Ember" panose="020B0603020204020204" pitchFamily="34" charset="0"/>
                <a:cs typeface="Amazon Ember" panose="020B0603020204020204" pitchFamily="34" charset="0"/>
              </a:rPr>
              <a:t>via the internet</a:t>
            </a:r>
            <a:r>
              <a:rPr lang="en-US" b="1" dirty="0">
                <a:solidFill>
                  <a:schemeClr val="accent1"/>
                </a:solidFill>
                <a:latin typeface="+mn-lt"/>
                <a:ea typeface="Amazon Ember" panose="020B0603020204020204" pitchFamily="34" charset="0"/>
                <a:cs typeface="Amazon Ember" panose="020B0603020204020204" pitchFamily="34" charset="0"/>
              </a:rPr>
              <a:t> </a:t>
            </a:r>
            <a:r>
              <a:rPr lang="en-US" dirty="0">
                <a:latin typeface="+mn-lt"/>
                <a:ea typeface="Amazon Ember" panose="020B0603020204020204" pitchFamily="34" charset="0"/>
                <a:cs typeface="Amazon Ember" panose="020B0603020204020204" pitchFamily="34" charset="0"/>
              </a:rPr>
              <a:t>with </a:t>
            </a:r>
            <a:r>
              <a:rPr lang="en-US" b="1" dirty="0">
                <a:solidFill>
                  <a:srgbClr val="504BAB"/>
                </a:solidFill>
                <a:latin typeface="+mn-lt"/>
                <a:ea typeface="Amazon Ember" panose="020B0603020204020204" pitchFamily="34" charset="0"/>
                <a:cs typeface="Amazon Ember" panose="020B0603020204020204" pitchFamily="34" charset="0"/>
              </a:rPr>
              <a:t>pay-as-you-go</a:t>
            </a:r>
            <a:r>
              <a:rPr lang="en-US" b="1" i="1" dirty="0">
                <a:latin typeface="+mn-lt"/>
                <a:ea typeface="Amazon Ember" panose="020B0603020204020204" pitchFamily="34" charset="0"/>
                <a:cs typeface="Amazon Ember" panose="020B0603020204020204" pitchFamily="34" charset="0"/>
              </a:rPr>
              <a:t> </a:t>
            </a:r>
            <a:r>
              <a:rPr lang="en-US" dirty="0">
                <a:latin typeface="+mn-lt"/>
                <a:ea typeface="Amazon Ember" panose="020B0603020204020204" pitchFamily="34" charset="0"/>
                <a:cs typeface="Amazon Ember" panose="020B0603020204020204" pitchFamily="34" charset="0"/>
              </a:rPr>
              <a:t>pricing.</a:t>
            </a:r>
          </a:p>
          <a:p>
            <a:endParaRPr lang="en-US" dirty="0">
              <a:latin typeface="+mn-lt"/>
              <a:ea typeface="Amazon Ember" panose="020B0603020204020204" pitchFamily="34" charset="0"/>
              <a:cs typeface="Amazon Ember" panose="020B0603020204020204" pitchFamily="34" charset="0"/>
            </a:endParaRPr>
          </a:p>
        </p:txBody>
      </p:sp>
      <p:pic>
        <p:nvPicPr>
          <p:cNvPr id="3" name="Picture 5" descr="Shows an illustration of a cloud over some colorful office buildings."/>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35981" y="2896985"/>
            <a:ext cx="4957042" cy="330388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027603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7</a:t>
            </a:fld>
            <a:endParaRPr lang="en-US" dirty="0"/>
          </a:p>
        </p:txBody>
      </p:sp>
      <p:sp>
        <p:nvSpPr>
          <p:cNvPr id="4" name="Title 3"/>
          <p:cNvSpPr>
            <a:spLocks noGrp="1"/>
          </p:cNvSpPr>
          <p:nvPr>
            <p:ph type="title"/>
          </p:nvPr>
        </p:nvSpPr>
        <p:spPr/>
        <p:txBody>
          <a:bodyPr/>
          <a:lstStyle/>
          <a:p>
            <a:r>
              <a:rPr lang="en-US" dirty="0"/>
              <a:t>Infrastructure as software</a:t>
            </a:r>
          </a:p>
        </p:txBody>
      </p:sp>
      <p:sp>
        <p:nvSpPr>
          <p:cNvPr id="7" name="Content Placeholder 6"/>
          <p:cNvSpPr>
            <a:spLocks noGrp="1"/>
          </p:cNvSpPr>
          <p:nvPr>
            <p:ph sz="quarter" idx="21"/>
          </p:nvPr>
        </p:nvSpPr>
        <p:spPr/>
        <p:txBody>
          <a:bodyPr>
            <a:normAutofit/>
          </a:bodyPr>
          <a:lstStyle/>
          <a:p>
            <a:pPr marL="0" indent="0">
              <a:buNone/>
            </a:pPr>
            <a:r>
              <a:rPr lang="en-US" dirty="0"/>
              <a:t>Cloud computing enables you to </a:t>
            </a:r>
            <a:r>
              <a:rPr lang="en-US" b="1" dirty="0">
                <a:solidFill>
                  <a:srgbClr val="504BAB"/>
                </a:solidFill>
                <a:latin typeface="+mn-lt"/>
                <a:ea typeface="Amazon Ember" panose="020B0603020204020204" pitchFamily="34" charset="0"/>
                <a:cs typeface="Amazon Ember" panose="020B0603020204020204" pitchFamily="34" charset="0"/>
              </a:rPr>
              <a:t>stop</a:t>
            </a:r>
            <a:r>
              <a:rPr lang="en-US" b="1" dirty="0">
                <a:solidFill>
                  <a:schemeClr val="accent5"/>
                </a:solidFill>
              </a:rPr>
              <a:t> </a:t>
            </a:r>
            <a:r>
              <a:rPr lang="en-US" b="1" dirty="0">
                <a:solidFill>
                  <a:srgbClr val="504BAB"/>
                </a:solidFill>
                <a:latin typeface="+mn-lt"/>
                <a:ea typeface="Amazon Ember" panose="020B0603020204020204" pitchFamily="34" charset="0"/>
                <a:cs typeface="Amazon Ember" panose="020B0603020204020204" pitchFamily="34" charset="0"/>
              </a:rPr>
              <a:t>thinking</a:t>
            </a:r>
            <a:r>
              <a:rPr lang="en-US" b="1" dirty="0">
                <a:solidFill>
                  <a:schemeClr val="accent5"/>
                </a:solidFill>
              </a:rPr>
              <a:t> </a:t>
            </a:r>
            <a:r>
              <a:rPr lang="en-US" b="1" dirty="0">
                <a:solidFill>
                  <a:srgbClr val="504BAB"/>
                </a:solidFill>
                <a:latin typeface="+mn-lt"/>
                <a:ea typeface="Amazon Ember" panose="020B0603020204020204" pitchFamily="34" charset="0"/>
                <a:cs typeface="Amazon Ember" panose="020B0603020204020204" pitchFamily="34" charset="0"/>
              </a:rPr>
              <a:t>of</a:t>
            </a:r>
            <a:r>
              <a:rPr lang="en-US" b="1" dirty="0">
                <a:solidFill>
                  <a:schemeClr val="accent5"/>
                </a:solidFill>
              </a:rPr>
              <a:t> </a:t>
            </a:r>
            <a:r>
              <a:rPr lang="en-US" b="1" dirty="0">
                <a:solidFill>
                  <a:srgbClr val="504BAB"/>
                </a:solidFill>
                <a:latin typeface="+mn-lt"/>
                <a:ea typeface="Amazon Ember" panose="020B0603020204020204" pitchFamily="34" charset="0"/>
                <a:cs typeface="Amazon Ember" panose="020B0603020204020204" pitchFamily="34" charset="0"/>
              </a:rPr>
              <a:t>your</a:t>
            </a:r>
            <a:r>
              <a:rPr lang="en-US" b="1" dirty="0">
                <a:solidFill>
                  <a:schemeClr val="accent5"/>
                </a:solidFill>
              </a:rPr>
              <a:t> </a:t>
            </a:r>
            <a:r>
              <a:rPr lang="en-US" b="1" dirty="0">
                <a:solidFill>
                  <a:srgbClr val="504BAB"/>
                </a:solidFill>
                <a:latin typeface="+mn-lt"/>
                <a:ea typeface="Amazon Ember" panose="020B0603020204020204" pitchFamily="34" charset="0"/>
                <a:cs typeface="Amazon Ember" panose="020B0603020204020204" pitchFamily="34" charset="0"/>
              </a:rPr>
              <a:t>infrastructure</a:t>
            </a:r>
            <a:r>
              <a:rPr lang="en-US" b="1" dirty="0">
                <a:solidFill>
                  <a:schemeClr val="accent5"/>
                </a:solidFill>
              </a:rPr>
              <a:t> </a:t>
            </a:r>
            <a:r>
              <a:rPr lang="en-US" b="1" dirty="0">
                <a:solidFill>
                  <a:srgbClr val="504BAB"/>
                </a:solidFill>
                <a:latin typeface="+mn-lt"/>
                <a:ea typeface="Amazon Ember" panose="020B0603020204020204" pitchFamily="34" charset="0"/>
                <a:cs typeface="Amazon Ember" panose="020B0603020204020204" pitchFamily="34" charset="0"/>
              </a:rPr>
              <a:t>as</a:t>
            </a:r>
            <a:r>
              <a:rPr lang="en-US" b="1" dirty="0">
                <a:solidFill>
                  <a:schemeClr val="accent5"/>
                </a:solidFill>
              </a:rPr>
              <a:t> </a:t>
            </a:r>
            <a:r>
              <a:rPr lang="en-US" b="1" dirty="0">
                <a:solidFill>
                  <a:srgbClr val="504BAB"/>
                </a:solidFill>
                <a:latin typeface="+mn-lt"/>
                <a:ea typeface="Amazon Ember" panose="020B0603020204020204" pitchFamily="34" charset="0"/>
                <a:cs typeface="Amazon Ember" panose="020B0603020204020204" pitchFamily="34" charset="0"/>
              </a:rPr>
              <a:t>hardware</a:t>
            </a:r>
            <a:r>
              <a:rPr lang="en-US" dirty="0"/>
              <a:t>, and instead </a:t>
            </a:r>
            <a:r>
              <a:rPr lang="en-US" b="1" dirty="0">
                <a:solidFill>
                  <a:srgbClr val="504BAB"/>
                </a:solidFill>
                <a:latin typeface="+mn-lt"/>
                <a:ea typeface="Amazon Ember" panose="020B0603020204020204" pitchFamily="34" charset="0"/>
                <a:cs typeface="Amazon Ember" panose="020B0603020204020204" pitchFamily="34" charset="0"/>
              </a:rPr>
              <a:t>think</a:t>
            </a:r>
            <a:r>
              <a:rPr lang="en-US" b="1" dirty="0">
                <a:solidFill>
                  <a:schemeClr val="accent5"/>
                </a:solidFill>
              </a:rPr>
              <a:t> </a:t>
            </a:r>
            <a:r>
              <a:rPr lang="en-US" b="1" dirty="0">
                <a:solidFill>
                  <a:srgbClr val="504BAB"/>
                </a:solidFill>
                <a:latin typeface="+mn-lt"/>
                <a:ea typeface="Amazon Ember" panose="020B0603020204020204" pitchFamily="34" charset="0"/>
                <a:cs typeface="Amazon Ember" panose="020B0603020204020204" pitchFamily="34" charset="0"/>
              </a:rPr>
              <a:t>of</a:t>
            </a:r>
            <a:r>
              <a:rPr lang="en-US" b="1" dirty="0">
                <a:solidFill>
                  <a:schemeClr val="accent5"/>
                </a:solidFill>
              </a:rPr>
              <a:t> </a:t>
            </a:r>
            <a:r>
              <a:rPr lang="en-US" b="1" dirty="0">
                <a:solidFill>
                  <a:srgbClr val="504BAB"/>
                </a:solidFill>
                <a:latin typeface="+mn-lt"/>
                <a:ea typeface="Amazon Ember" panose="020B0603020204020204" pitchFamily="34" charset="0"/>
                <a:cs typeface="Amazon Ember" panose="020B0603020204020204" pitchFamily="34" charset="0"/>
              </a:rPr>
              <a:t>(and use) it as software. </a:t>
            </a:r>
          </a:p>
        </p:txBody>
      </p:sp>
      <p:pic>
        <p:nvPicPr>
          <p:cNvPr id="3" name="Picture 2" descr="Shows racks of computers in a data cente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111" y="2629578"/>
            <a:ext cx="4483101"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2" name="Right Arrow 1" descr="Black right-pointing arrow."/>
          <p:cNvSpPr/>
          <p:nvPr/>
        </p:nvSpPr>
        <p:spPr>
          <a:xfrm>
            <a:off x="5500895" y="3704068"/>
            <a:ext cx="1196829" cy="1029049"/>
          </a:xfrm>
          <a:prstGeom prst="rightArrow">
            <a:avLst/>
          </a:prstGeom>
          <a:solidFill>
            <a:schemeClr val="tx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solidFill>
                <a:schemeClr val="tx2"/>
              </a:solidFill>
            </a:endParaRPr>
          </a:p>
        </p:txBody>
      </p:sp>
      <p:pic>
        <p:nvPicPr>
          <p:cNvPr id="5" name="Picture 4" descr="Shows five columns of strings of bits."/>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858747" y="2629578"/>
            <a:ext cx="4449612"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508241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8</a:t>
            </a:fld>
            <a:endParaRPr lang="en-US" dirty="0"/>
          </a:p>
        </p:txBody>
      </p:sp>
      <p:sp>
        <p:nvSpPr>
          <p:cNvPr id="4" name="Title 3"/>
          <p:cNvSpPr>
            <a:spLocks noGrp="1"/>
          </p:cNvSpPr>
          <p:nvPr>
            <p:ph type="title"/>
          </p:nvPr>
        </p:nvSpPr>
        <p:spPr/>
        <p:txBody>
          <a:bodyPr/>
          <a:lstStyle/>
          <a:p>
            <a:r>
              <a:rPr lang="en-US" dirty="0"/>
              <a:t>Traditional computing model</a:t>
            </a:r>
          </a:p>
        </p:txBody>
      </p:sp>
      <p:pic>
        <p:nvPicPr>
          <p:cNvPr id="3" name="Picture 2" descr="Shows racks of computers in a data cente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4" y="2382545"/>
            <a:ext cx="4585336" cy="32505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7" name="Content Placeholder 6"/>
          <p:cNvSpPr>
            <a:spLocks noGrp="1"/>
          </p:cNvSpPr>
          <p:nvPr>
            <p:ph sz="quarter" idx="21"/>
          </p:nvPr>
        </p:nvSpPr>
        <p:spPr>
          <a:xfrm>
            <a:off x="5257800" y="1143000"/>
            <a:ext cx="6695850" cy="5291750"/>
          </a:xfrm>
        </p:spPr>
        <p:txBody>
          <a:bodyPr>
            <a:noAutofit/>
          </a:bodyPr>
          <a:lstStyle/>
          <a:p>
            <a:pPr marL="457200" indent="-457200"/>
            <a:r>
              <a:rPr lang="en-US" dirty="0">
                <a:latin typeface="Amazon Ember" panose="020B0603020204020204" pitchFamily="34" charset="0"/>
                <a:ea typeface="Amazon Ember" panose="020B0603020204020204" pitchFamily="34" charset="0"/>
                <a:cs typeface="Amazon Ember" panose="020B0603020204020204" pitchFamily="34" charset="0"/>
              </a:rPr>
              <a:t>Infrastructure as hardware</a:t>
            </a:r>
          </a:p>
          <a:p>
            <a:pPr marL="457200" indent="-457200"/>
            <a:r>
              <a:rPr lang="en-US" dirty="0">
                <a:latin typeface="Amazon Ember" panose="020B0603020204020204" pitchFamily="34" charset="0"/>
                <a:ea typeface="Amazon Ember" panose="020B0603020204020204" pitchFamily="34" charset="0"/>
                <a:cs typeface="Amazon Ember" panose="020B0603020204020204" pitchFamily="34" charset="0"/>
              </a:rPr>
              <a:t>Hardware solutions:</a:t>
            </a:r>
          </a:p>
          <a:p>
            <a:pPr marL="914400" lvl="1" indent="-457200"/>
            <a:r>
              <a:rPr lang="en-US" sz="2800" dirty="0">
                <a:latin typeface="Amazon Ember" panose="020B0603020204020204" pitchFamily="34" charset="0"/>
                <a:ea typeface="Amazon Ember" panose="020B0603020204020204" pitchFamily="34" charset="0"/>
                <a:cs typeface="Amazon Ember" panose="020B0603020204020204" pitchFamily="34" charset="0"/>
              </a:rPr>
              <a:t>Require space, staff, physical security, planning, capital expenditure</a:t>
            </a:r>
          </a:p>
          <a:p>
            <a:pPr marL="914400" lvl="1" indent="-457200"/>
            <a:r>
              <a:rPr lang="en-US" sz="2800" dirty="0">
                <a:latin typeface="Amazon Ember" panose="020B0603020204020204" pitchFamily="34" charset="0"/>
                <a:ea typeface="Amazon Ember" panose="020B0603020204020204" pitchFamily="34" charset="0"/>
                <a:cs typeface="Amazon Ember" panose="020B0603020204020204" pitchFamily="34" charset="0"/>
              </a:rPr>
              <a:t>Have a long hardware procurement cycle</a:t>
            </a:r>
          </a:p>
          <a:p>
            <a:pPr marL="914400" lvl="1" indent="-457200"/>
            <a:r>
              <a:rPr lang="en-US" sz="2800" dirty="0">
                <a:latin typeface="Amazon Ember" panose="020B0603020204020204" pitchFamily="34" charset="0"/>
                <a:ea typeface="Amazon Ember" panose="020B0603020204020204" pitchFamily="34" charset="0"/>
                <a:cs typeface="Amazon Ember" panose="020B0603020204020204" pitchFamily="34" charset="0"/>
              </a:rPr>
              <a:t>Require you to provision capacity by guessing theoretical maximum peaks</a:t>
            </a:r>
          </a:p>
        </p:txBody>
      </p:sp>
    </p:spTree>
    <p:custDataLst>
      <p:tags r:id="rId1"/>
    </p:custDataLst>
    <p:extLst>
      <p:ext uri="{BB962C8B-B14F-4D97-AF65-F5344CB8AC3E}">
        <p14:creationId xmlns:p14="http://schemas.microsoft.com/office/powerpoint/2010/main" val="2120981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2EFE0C9-EC0C-0E44-6662-92F90D7D5E52}"/>
              </a:ext>
            </a:extLst>
          </p:cNvPr>
          <p:cNvSpPr>
            <a:spLocks noGrp="1"/>
          </p:cNvSpPr>
          <p:nvPr>
            <p:ph type="sldNum" sz="quarter" idx="20"/>
          </p:nvPr>
        </p:nvSpPr>
        <p:spPr/>
        <p:txBody>
          <a:bodyPr/>
          <a:lstStyle/>
          <a:p>
            <a:fld id="{930176A1-BCF0-4712-97A6-6B495F55390B}" type="slidenum">
              <a:rPr lang="en-US" smtClean="0"/>
              <a:t>9</a:t>
            </a:fld>
            <a:endParaRPr lang="en-US" dirty="0"/>
          </a:p>
        </p:txBody>
      </p:sp>
      <p:sp>
        <p:nvSpPr>
          <p:cNvPr id="4" name="Title 3"/>
          <p:cNvSpPr>
            <a:spLocks noGrp="1"/>
          </p:cNvSpPr>
          <p:nvPr>
            <p:ph type="title"/>
          </p:nvPr>
        </p:nvSpPr>
        <p:spPr/>
        <p:txBody>
          <a:bodyPr/>
          <a:lstStyle/>
          <a:p>
            <a:r>
              <a:rPr lang="en-US" dirty="0"/>
              <a:t>Cloud computing model</a:t>
            </a:r>
          </a:p>
        </p:txBody>
      </p:sp>
      <p:pic>
        <p:nvPicPr>
          <p:cNvPr id="10" name="Picture 9" descr="Shows five columns of strings of bits.">
            <a:extLst>
              <a:ext uri="{FF2B5EF4-FFF2-40B4-BE49-F238E27FC236}">
                <a16:creationId xmlns:a16="http://schemas.microsoft.com/office/drawing/2014/main" id="{9D9D696E-B1A3-4003-8E71-AB99BD4F8CC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3" y="2382545"/>
            <a:ext cx="4585337" cy="327496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8" name="Content Placeholder 6">
            <a:extLst>
              <a:ext uri="{FF2B5EF4-FFF2-40B4-BE49-F238E27FC236}">
                <a16:creationId xmlns:a16="http://schemas.microsoft.com/office/drawing/2014/main" id="{89AE17E4-F3C7-4E16-A35D-54E0EAD634A1}"/>
              </a:ext>
            </a:extLst>
          </p:cNvPr>
          <p:cNvSpPr txBox="1">
            <a:spLocks/>
          </p:cNvSpPr>
          <p:nvPr/>
        </p:nvSpPr>
        <p:spPr>
          <a:xfrm>
            <a:off x="5257800" y="1143000"/>
            <a:ext cx="6736078" cy="491330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en-US" dirty="0">
                <a:latin typeface="Amazon Ember" panose="020B0603020204020204" pitchFamily="34" charset="0"/>
                <a:ea typeface="Amazon Ember" panose="020B0603020204020204" pitchFamily="34" charset="0"/>
                <a:cs typeface="Amazon Ember" panose="020B0603020204020204" pitchFamily="34" charset="0"/>
              </a:rPr>
              <a:t>Infrastructure as software</a:t>
            </a:r>
          </a:p>
          <a:p>
            <a:pPr marL="457200" indent="-457200"/>
            <a:r>
              <a:rPr lang="en-US" dirty="0">
                <a:latin typeface="Amazon Ember" panose="020B0603020204020204" pitchFamily="34" charset="0"/>
                <a:ea typeface="Amazon Ember" panose="020B0603020204020204" pitchFamily="34" charset="0"/>
                <a:cs typeface="Amazon Ember" panose="020B0603020204020204" pitchFamily="34" charset="0"/>
              </a:rPr>
              <a:t>Software solutions:</a:t>
            </a:r>
          </a:p>
          <a:p>
            <a:pPr marL="914400" lvl="1" indent="-457200"/>
            <a:r>
              <a:rPr lang="en-US" sz="2800" dirty="0">
                <a:latin typeface="Amazon Ember" panose="020B0603020204020204" pitchFamily="34" charset="0"/>
                <a:ea typeface="Amazon Ember" panose="020B0603020204020204" pitchFamily="34" charset="0"/>
                <a:cs typeface="Amazon Ember" panose="020B0603020204020204" pitchFamily="34" charset="0"/>
              </a:rPr>
              <a:t>Are flexible</a:t>
            </a:r>
          </a:p>
          <a:p>
            <a:pPr marL="914400" lvl="1" indent="-457200"/>
            <a:r>
              <a:rPr lang="en-US" sz="2800" dirty="0">
                <a:latin typeface="Amazon Ember" panose="020B0603020204020204" pitchFamily="34" charset="0"/>
                <a:ea typeface="Amazon Ember" panose="020B0603020204020204" pitchFamily="34" charset="0"/>
                <a:cs typeface="Amazon Ember" panose="020B0603020204020204" pitchFamily="34" charset="0"/>
              </a:rPr>
              <a:t>Can change more quickly, easily, and cost-effectively than hardware solutions</a:t>
            </a:r>
          </a:p>
          <a:p>
            <a:pPr marL="914400" lvl="1" indent="-457200"/>
            <a:r>
              <a:rPr lang="en-US" sz="2800" dirty="0">
                <a:latin typeface="Amazon Ember" panose="020B0603020204020204" pitchFamily="34" charset="0"/>
                <a:ea typeface="Amazon Ember" panose="020B0603020204020204" pitchFamily="34" charset="0"/>
                <a:cs typeface="Amazon Ember" panose="020B0603020204020204" pitchFamily="34" charset="0"/>
              </a:rPr>
              <a:t>Eliminate the undifferentiated heavy-lifting tasks</a:t>
            </a:r>
          </a:p>
        </p:txBody>
      </p:sp>
    </p:spTree>
    <p:custDataLst>
      <p:tags r:id="rId1"/>
    </p:custDataLst>
    <p:extLst>
      <p:ext uri="{BB962C8B-B14F-4D97-AF65-F5344CB8AC3E}">
        <p14:creationId xmlns:p14="http://schemas.microsoft.com/office/powerpoint/2010/main" val="33085995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4_TC-2022-ONEBRAND" val="0csGKSIY"/>
  <p:tag name="ARTICULATE_SLIDE_COUNT" val="4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UDIO_ID" val="763"/>
  <p:tag name="ARTICULATE_USED_LAYOUT" val="3"/>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UDIO_ID" val="744"/>
  <p:tag name="ARTICULATE_USED_LAYOUT" val="3"/>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EB30683A6882D4798A1183E2061AB2B" ma:contentTypeVersion="6" ma:contentTypeDescription="Create a new document." ma:contentTypeScope="" ma:versionID="846e12e389a6305cd5a8a7fb8804a237">
  <xsd:schema xmlns:xsd="http://www.w3.org/2001/XMLSchema" xmlns:xs="http://www.w3.org/2001/XMLSchema" xmlns:p="http://schemas.microsoft.com/office/2006/metadata/properties" xmlns:ns2="3203751e-7f26-4ef4-9d45-82e84d52b1db" targetNamespace="http://schemas.microsoft.com/office/2006/metadata/properties" ma:root="true" ma:fieldsID="5ffe97e181145ec81612676624bca40f" ns2:_="">
    <xsd:import namespace="3203751e-7f26-4ef4-9d45-82e84d52b1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3751e-7f26-4ef4-9d45-82e84d52b1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0752BD-F26E-41FF-9FB5-6A9780D93A83}">
  <ds:schemaRef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purl.org/dc/dcmitype/"/>
    <ds:schemaRef ds:uri="3203751e-7f26-4ef4-9d45-82e84d52b1db"/>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51507056-CAA4-4785-A519-2D6E82754C98}">
  <ds:schemaRefs>
    <ds:schemaRef ds:uri="http://schemas.microsoft.com/sharepoint/v3/contenttype/forms"/>
  </ds:schemaRefs>
</ds:datastoreItem>
</file>

<file path=customXml/itemProps3.xml><?xml version="1.0" encoding="utf-8"?>
<ds:datastoreItem xmlns:ds="http://schemas.openxmlformats.org/officeDocument/2006/customXml" ds:itemID="{15031036-21FA-4572-951E-F15692D3DB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03751e-7f26-4ef4-9d45-82e84d52b1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TC OneBrand Template</Template>
  <TotalTime>407</TotalTime>
  <Words>6738</Words>
  <Application>Microsoft Office PowerPoint</Application>
  <PresentationFormat>Widescreen</PresentationFormat>
  <Paragraphs>562</Paragraphs>
  <Slides>47</Slides>
  <Notes>47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Amazon Ember</vt:lpstr>
      <vt:lpstr>Amazon Ember Heavy</vt:lpstr>
      <vt:lpstr>Amazon Ember Light</vt:lpstr>
      <vt:lpstr>Amazon Ember Medium</vt:lpstr>
      <vt:lpstr>Arial</vt:lpstr>
      <vt:lpstr>Calibri</vt:lpstr>
      <vt:lpstr>Lucida Console</vt:lpstr>
      <vt:lpstr>Segoe UI</vt:lpstr>
      <vt:lpstr>Times New Roman</vt:lpstr>
      <vt:lpstr>Wingdings</vt:lpstr>
      <vt:lpstr>4_TC-2022-OneBrand</vt:lpstr>
      <vt:lpstr>Module 1: Cloud Concepts Overview</vt:lpstr>
      <vt:lpstr>Module overview</vt:lpstr>
      <vt:lpstr>Module objectives</vt:lpstr>
      <vt:lpstr>Section 1: Introduction to cloud computing</vt:lpstr>
      <vt:lpstr>What is cloud computing? </vt:lpstr>
      <vt:lpstr>Cloud computing defined </vt:lpstr>
      <vt:lpstr>Infrastructure as software</vt:lpstr>
      <vt:lpstr>Traditional computing model</vt:lpstr>
      <vt:lpstr>Cloud computing model</vt:lpstr>
      <vt:lpstr>Cloud service models</vt:lpstr>
      <vt:lpstr>Cloud computing deployment models</vt:lpstr>
      <vt:lpstr>Similarities between AWS and traditional IT</vt:lpstr>
      <vt:lpstr>Section 1 key takeaways</vt:lpstr>
      <vt:lpstr>Section 2: Advantages of cloud computing</vt:lpstr>
      <vt:lpstr>Trade capital expense for variable expense</vt:lpstr>
      <vt:lpstr>Massive economies of scale</vt:lpstr>
      <vt:lpstr>Stop guessing capacity</vt:lpstr>
      <vt:lpstr>Increase speed and agility</vt:lpstr>
      <vt:lpstr>Stop spending money on  running and maintaining data centers</vt:lpstr>
      <vt:lpstr>Go global in minutes</vt:lpstr>
      <vt:lpstr>Section 2 key takeaways</vt:lpstr>
      <vt:lpstr>Section 3: Introduction to Amazon Web Services (AWS)</vt:lpstr>
      <vt:lpstr>What are web services?</vt:lpstr>
      <vt:lpstr>What is AWS?</vt:lpstr>
      <vt:lpstr>Categories of AWS services</vt:lpstr>
      <vt:lpstr>Simple solution example</vt:lpstr>
      <vt:lpstr>Choosing a service</vt:lpstr>
      <vt:lpstr>Services covered in this course</vt:lpstr>
      <vt:lpstr>Three ways to interact with AWS</vt:lpstr>
      <vt:lpstr>Section 3 key takeaways</vt:lpstr>
      <vt:lpstr>Section 4: Moving to the AWS Cloud – The AWS Cloud Adoption Framework (AWS CAF)</vt:lpstr>
      <vt:lpstr>AWS Cloud Adoption Framework (AWS CAF)</vt:lpstr>
      <vt:lpstr>Six core perspectives</vt:lpstr>
      <vt:lpstr>Business perspective</vt:lpstr>
      <vt:lpstr>People perspective</vt:lpstr>
      <vt:lpstr>Governance perspective</vt:lpstr>
      <vt:lpstr>Platform perspective</vt:lpstr>
      <vt:lpstr>Security perspective</vt:lpstr>
      <vt:lpstr>Operations perspective</vt:lpstr>
      <vt:lpstr>Section 4 key takeaways</vt:lpstr>
      <vt:lpstr>Module wrap-up</vt:lpstr>
      <vt:lpstr>Module summary                                                     </vt:lpstr>
      <vt:lpstr>Complete the knowledge check</vt:lpstr>
      <vt:lpstr>Sample exam question</vt:lpstr>
      <vt:lpstr>Sample exam question answer</vt:lpstr>
      <vt:lpstr>Additional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Mardi, Fatemeh</cp:lastModifiedBy>
  <cp:revision>17</cp:revision>
  <dcterms:created xsi:type="dcterms:W3CDTF">2022-03-28T19:31:41Z</dcterms:created>
  <dcterms:modified xsi:type="dcterms:W3CDTF">2022-12-05T16:32:03Z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y fmtid="{D5CDD505-2E9C-101B-9397-08002B2CF9AE}" pid="4" name="ContentTypeId">
    <vt:lpwstr>0x0101004EB30683A6882D4798A1183E2061AB2B</vt:lpwstr>
  </property>
</Properties>
</file>